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6" r:id="rId6"/>
    <p:sldId id="269" r:id="rId7"/>
    <p:sldId id="260" r:id="rId8"/>
    <p:sldId id="270" r:id="rId9"/>
    <p:sldId id="271" r:id="rId10"/>
    <p:sldId id="272" r:id="rId11"/>
    <p:sldId id="273" r:id="rId12"/>
    <p:sldId id="274" r:id="rId13"/>
    <p:sldId id="261" r:id="rId14"/>
    <p:sldId id="275" r:id="rId15"/>
    <p:sldId id="262" r:id="rId16"/>
    <p:sldId id="276" r:id="rId17"/>
    <p:sldId id="277" r:id="rId18"/>
    <p:sldId id="263" r:id="rId19"/>
    <p:sldId id="264" r:id="rId20"/>
    <p:sldId id="265" r:id="rId21"/>
    <p:sldId id="279" r:id="rId22"/>
    <p:sldId id="280" r:id="rId23"/>
    <p:sldId id="278" r:id="rId24"/>
    <p:sldId id="281"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49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2015/11/18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wmf"/><Relationship Id="rId5" Type="http://schemas.openxmlformats.org/officeDocument/2006/relationships/oleObject" Target="../embeddings/oleObject10.bin"/><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2.bin"/><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4.bin"/><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oleObject" Target="../embeddings/oleObject4.bin"/><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DEBUG</a:t>
            </a:r>
            <a:endParaRPr lang="zh-CN" altLang="en-US" dirty="0"/>
          </a:p>
        </p:txBody>
      </p:sp>
      <p:sp>
        <p:nvSpPr>
          <p:cNvPr id="3" name="副标题 2"/>
          <p:cNvSpPr>
            <a:spLocks noGrp="1"/>
          </p:cNvSpPr>
          <p:nvPr>
            <p:ph type="subTitle" idx="1"/>
          </p:nvPr>
        </p:nvSpPr>
        <p:spPr/>
        <p:txBody>
          <a:bodyPr/>
          <a:lstStyle/>
          <a:p>
            <a:r>
              <a:rPr lang="zh-CN" altLang="en-US" dirty="0" smtClean="0"/>
              <a:t>一些常见的调试方法</a:t>
            </a:r>
            <a:endParaRPr lang="en-US" altLang="zh-CN" dirty="0" smtClean="0"/>
          </a:p>
        </p:txBody>
      </p:sp>
    </p:spTree>
    <p:extLst>
      <p:ext uri="{BB962C8B-B14F-4D97-AF65-F5344CB8AC3E}">
        <p14:creationId xmlns:p14="http://schemas.microsoft.com/office/powerpoint/2010/main" val="26820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56648255"/>
              </p:ext>
            </p:extLst>
          </p:nvPr>
        </p:nvGraphicFramePr>
        <p:xfrm>
          <a:off x="8100392" y="6309320"/>
          <a:ext cx="547688" cy="409575"/>
        </p:xfrm>
        <a:graphic>
          <a:graphicData uri="http://schemas.openxmlformats.org/presentationml/2006/ole">
            <mc:AlternateContent xmlns:mc="http://schemas.openxmlformats.org/markup-compatibility/2006">
              <mc:Choice xmlns:v="urn:schemas-microsoft-com:vml" Requires="v">
                <p:oleObj spid="_x0000_s5153" name="包装程序外壳对象" showAsIcon="1" r:id="rId3" imgW="547560" imgH="409680" progId="Package">
                  <p:embed/>
                </p:oleObj>
              </mc:Choice>
              <mc:Fallback>
                <p:oleObj name="包装程序外壳对象" showAsIcon="1" r:id="rId3" imgW="547560" imgH="409680" progId="Package">
                  <p:embed/>
                  <p:pic>
                    <p:nvPicPr>
                      <p:cNvPr id="0" name=""/>
                      <p:cNvPicPr/>
                      <p:nvPr/>
                    </p:nvPicPr>
                    <p:blipFill>
                      <a:blip r:embed="rId4"/>
                      <a:stretch>
                        <a:fillRect/>
                      </a:stretch>
                    </p:blipFill>
                    <p:spPr>
                      <a:xfrm>
                        <a:off x="8100392" y="6309320"/>
                        <a:ext cx="547688"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41959203"/>
              </p:ext>
            </p:extLst>
          </p:nvPr>
        </p:nvGraphicFramePr>
        <p:xfrm>
          <a:off x="7236296" y="6309320"/>
          <a:ext cx="773113" cy="409575"/>
        </p:xfrm>
        <a:graphic>
          <a:graphicData uri="http://schemas.openxmlformats.org/presentationml/2006/ole">
            <mc:AlternateContent xmlns:mc="http://schemas.openxmlformats.org/markup-compatibility/2006">
              <mc:Choice xmlns:v="urn:schemas-microsoft-com:vml" Requires="v">
                <p:oleObj spid="_x0000_s5154"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7236296" y="6309320"/>
                        <a:ext cx="773113" cy="409575"/>
                      </a:xfrm>
                      <a:prstGeom prst="rect">
                        <a:avLst/>
                      </a:prstGeom>
                    </p:spPr>
                  </p:pic>
                </p:oleObj>
              </mc:Fallback>
            </mc:AlternateContent>
          </a:graphicData>
        </a:graphic>
      </p:graphicFrame>
      <p:pic>
        <p:nvPicPr>
          <p:cNvPr id="5122" name="Picture 2" descr="C:\Users\once\Desktop\讲座资料\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124744"/>
            <a:ext cx="9144000" cy="676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06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56648255"/>
              </p:ext>
            </p:extLst>
          </p:nvPr>
        </p:nvGraphicFramePr>
        <p:xfrm>
          <a:off x="8100392" y="6309320"/>
          <a:ext cx="547688" cy="409575"/>
        </p:xfrm>
        <a:graphic>
          <a:graphicData uri="http://schemas.openxmlformats.org/presentationml/2006/ole">
            <mc:AlternateContent xmlns:mc="http://schemas.openxmlformats.org/markup-compatibility/2006">
              <mc:Choice xmlns:v="urn:schemas-microsoft-com:vml" Requires="v">
                <p:oleObj spid="_x0000_s6177" name="包装程序外壳对象" showAsIcon="1" r:id="rId3" imgW="547560" imgH="409680" progId="Package">
                  <p:embed/>
                </p:oleObj>
              </mc:Choice>
              <mc:Fallback>
                <p:oleObj name="包装程序外壳对象" showAsIcon="1" r:id="rId3" imgW="547560" imgH="409680" progId="Package">
                  <p:embed/>
                  <p:pic>
                    <p:nvPicPr>
                      <p:cNvPr id="0" name=""/>
                      <p:cNvPicPr/>
                      <p:nvPr/>
                    </p:nvPicPr>
                    <p:blipFill>
                      <a:blip r:embed="rId4"/>
                      <a:stretch>
                        <a:fillRect/>
                      </a:stretch>
                    </p:blipFill>
                    <p:spPr>
                      <a:xfrm>
                        <a:off x="8100392" y="6309320"/>
                        <a:ext cx="547688"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41959203"/>
              </p:ext>
            </p:extLst>
          </p:nvPr>
        </p:nvGraphicFramePr>
        <p:xfrm>
          <a:off x="7236296" y="6309320"/>
          <a:ext cx="773113" cy="409575"/>
        </p:xfrm>
        <a:graphic>
          <a:graphicData uri="http://schemas.openxmlformats.org/presentationml/2006/ole">
            <mc:AlternateContent xmlns:mc="http://schemas.openxmlformats.org/markup-compatibility/2006">
              <mc:Choice xmlns:v="urn:schemas-microsoft-com:vml" Requires="v">
                <p:oleObj spid="_x0000_s6178"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7236296" y="6309320"/>
                        <a:ext cx="773113" cy="409575"/>
                      </a:xfrm>
                      <a:prstGeom prst="rect">
                        <a:avLst/>
                      </a:prstGeom>
                    </p:spPr>
                  </p:pic>
                </p:oleObj>
              </mc:Fallback>
            </mc:AlternateContent>
          </a:graphicData>
        </a:graphic>
      </p:graphicFrame>
      <p:pic>
        <p:nvPicPr>
          <p:cNvPr id="6146" name="Picture 2" descr="C:\Users\once\Desktop\讲座资料\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5" y="1196752"/>
            <a:ext cx="10628234" cy="831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06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062481129"/>
              </p:ext>
            </p:extLst>
          </p:nvPr>
        </p:nvGraphicFramePr>
        <p:xfrm>
          <a:off x="8100392" y="6309320"/>
          <a:ext cx="547688" cy="409575"/>
        </p:xfrm>
        <a:graphic>
          <a:graphicData uri="http://schemas.openxmlformats.org/presentationml/2006/ole">
            <mc:AlternateContent xmlns:mc="http://schemas.openxmlformats.org/markup-compatibility/2006">
              <mc:Choice xmlns:v="urn:schemas-microsoft-com:vml" Requires="v">
                <p:oleObj spid="_x0000_s7201" name="包装程序外壳对象" showAsIcon="1" r:id="rId3" imgW="547560" imgH="409680" progId="Package">
                  <p:embed/>
                </p:oleObj>
              </mc:Choice>
              <mc:Fallback>
                <p:oleObj name="包装程序外壳对象" showAsIcon="1" r:id="rId3" imgW="547560" imgH="409680" progId="Package">
                  <p:embed/>
                  <p:pic>
                    <p:nvPicPr>
                      <p:cNvPr id="0" name=""/>
                      <p:cNvPicPr/>
                      <p:nvPr/>
                    </p:nvPicPr>
                    <p:blipFill>
                      <a:blip r:embed="rId4"/>
                      <a:stretch>
                        <a:fillRect/>
                      </a:stretch>
                    </p:blipFill>
                    <p:spPr>
                      <a:xfrm>
                        <a:off x="8100392" y="6309320"/>
                        <a:ext cx="547688"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18512087"/>
              </p:ext>
            </p:extLst>
          </p:nvPr>
        </p:nvGraphicFramePr>
        <p:xfrm>
          <a:off x="7236296" y="6309320"/>
          <a:ext cx="773113" cy="409575"/>
        </p:xfrm>
        <a:graphic>
          <a:graphicData uri="http://schemas.openxmlformats.org/presentationml/2006/ole">
            <mc:AlternateContent xmlns:mc="http://schemas.openxmlformats.org/markup-compatibility/2006">
              <mc:Choice xmlns:v="urn:schemas-microsoft-com:vml" Requires="v">
                <p:oleObj spid="_x0000_s7202"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7236296" y="6309320"/>
                        <a:ext cx="773113" cy="409575"/>
                      </a:xfrm>
                      <a:prstGeom prst="rect">
                        <a:avLst/>
                      </a:prstGeom>
                    </p:spPr>
                  </p:pic>
                </p:oleObj>
              </mc:Fallback>
            </mc:AlternateContent>
          </a:graphicData>
        </a:graphic>
      </p:graphicFrame>
      <p:pic>
        <p:nvPicPr>
          <p:cNvPr id="7170" name="Picture 2" descr="C:\Users\once\Desktop\讲座资料\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 y="1196752"/>
            <a:ext cx="9708372" cy="759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056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err="1" smtClean="0"/>
              <a:t>Layerdump</a:t>
            </a:r>
            <a:r>
              <a:rPr lang="zh-CN" altLang="en-US" dirty="0" smtClean="0"/>
              <a:t>查看当前所有界面元素的图片</a:t>
            </a:r>
            <a:endParaRPr lang="en-US" altLang="zh-CN" dirty="0" smtClean="0"/>
          </a:p>
          <a:p>
            <a:r>
              <a:rPr lang="en-US" altLang="zh-CN" dirty="0" smtClean="0"/>
              <a:t>Android monitor/</a:t>
            </a:r>
            <a:r>
              <a:rPr lang="en-US" altLang="zh-CN" dirty="0" err="1" smtClean="0"/>
              <a:t>hierchraryview</a:t>
            </a:r>
            <a:r>
              <a:rPr lang="en-US" altLang="zh-CN" dirty="0" smtClean="0"/>
              <a:t> </a:t>
            </a:r>
            <a:r>
              <a:rPr lang="zh-CN" altLang="en-US" dirty="0" smtClean="0"/>
              <a:t>查看窗口的数状图 和各元素的坐标和绘制情况， 从而可以判断</a:t>
            </a:r>
            <a:r>
              <a:rPr lang="en-US" altLang="zh-CN" dirty="0" smtClean="0"/>
              <a:t>UI</a:t>
            </a:r>
            <a:r>
              <a:rPr lang="zh-CN" altLang="en-US" dirty="0" smtClean="0"/>
              <a:t>故障的大概原因 配合</a:t>
            </a:r>
            <a:r>
              <a:rPr lang="en-US" altLang="zh-CN" dirty="0" smtClean="0"/>
              <a:t>log</a:t>
            </a:r>
            <a:r>
              <a:rPr lang="zh-CN" altLang="en-US" dirty="0" smtClean="0"/>
              <a:t>可以找到问题节点</a:t>
            </a:r>
            <a:endParaRPr lang="en-US" altLang="zh-CN" dirty="0" smtClean="0"/>
          </a:p>
          <a:p>
            <a:r>
              <a:rPr lang="en-US" altLang="zh-CN" dirty="0" smtClean="0"/>
              <a:t>Android Monitor</a:t>
            </a:r>
            <a:r>
              <a:rPr lang="zh-CN" altLang="en-US" dirty="0" smtClean="0"/>
              <a:t>抓取</a:t>
            </a:r>
            <a:r>
              <a:rPr lang="en-US" altLang="zh-CN" dirty="0" err="1" smtClean="0"/>
              <a:t>gltrace</a:t>
            </a:r>
            <a:endParaRPr lang="en-US" altLang="zh-CN" dirty="0" smtClean="0"/>
          </a:p>
          <a:p>
            <a:endParaRPr lang="en-US" altLang="zh-CN" dirty="0" smtClean="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219030361"/>
              </p:ext>
            </p:extLst>
          </p:nvPr>
        </p:nvGraphicFramePr>
        <p:xfrm>
          <a:off x="3995936" y="1988840"/>
          <a:ext cx="927100" cy="409575"/>
        </p:xfrm>
        <a:graphic>
          <a:graphicData uri="http://schemas.openxmlformats.org/presentationml/2006/ole">
            <mc:AlternateContent xmlns:mc="http://schemas.openxmlformats.org/markup-compatibility/2006">
              <mc:Choice xmlns:v="urn:schemas-microsoft-com:vml" Requires="v">
                <p:oleObj spid="_x0000_s2086" name="包装程序外壳对象" showAsIcon="1" r:id="rId3" imgW="927000" imgH="409680" progId="Package">
                  <p:embed/>
                </p:oleObj>
              </mc:Choice>
              <mc:Fallback>
                <p:oleObj name="包装程序外壳对象" showAsIcon="1" r:id="rId3" imgW="927000" imgH="409680" progId="Package">
                  <p:embed/>
                  <p:pic>
                    <p:nvPicPr>
                      <p:cNvPr id="0" name=""/>
                      <p:cNvPicPr/>
                      <p:nvPr/>
                    </p:nvPicPr>
                    <p:blipFill>
                      <a:blip r:embed="rId4"/>
                      <a:stretch>
                        <a:fillRect/>
                      </a:stretch>
                    </p:blipFill>
                    <p:spPr>
                      <a:xfrm>
                        <a:off x="3995936" y="1988840"/>
                        <a:ext cx="927100"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03128685"/>
              </p:ext>
            </p:extLst>
          </p:nvPr>
        </p:nvGraphicFramePr>
        <p:xfrm>
          <a:off x="5364088" y="5805264"/>
          <a:ext cx="3411686" cy="753468"/>
        </p:xfrm>
        <a:graphic>
          <a:graphicData uri="http://schemas.openxmlformats.org/presentationml/2006/ole">
            <mc:AlternateContent xmlns:mc="http://schemas.openxmlformats.org/markup-compatibility/2006">
              <mc:Choice xmlns:v="urn:schemas-microsoft-com:vml" Requires="v">
                <p:oleObj spid="_x0000_s2087"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5364088" y="5805264"/>
                        <a:ext cx="3411686" cy="753468"/>
                      </a:xfrm>
                      <a:prstGeom prst="rect">
                        <a:avLst/>
                      </a:prstGeom>
                    </p:spPr>
                  </p:pic>
                </p:oleObj>
              </mc:Fallback>
            </mc:AlternateContent>
          </a:graphicData>
        </a:graphic>
      </p:graphicFrame>
    </p:spTree>
    <p:extLst>
      <p:ext uri="{BB962C8B-B14F-4D97-AF65-F5344CB8AC3E}">
        <p14:creationId xmlns:p14="http://schemas.microsoft.com/office/powerpoint/2010/main" val="2378581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82164591"/>
              </p:ext>
            </p:extLst>
          </p:nvPr>
        </p:nvGraphicFramePr>
        <p:xfrm>
          <a:off x="4932040" y="6021288"/>
          <a:ext cx="927100" cy="409575"/>
        </p:xfrm>
        <a:graphic>
          <a:graphicData uri="http://schemas.openxmlformats.org/presentationml/2006/ole">
            <mc:AlternateContent xmlns:mc="http://schemas.openxmlformats.org/markup-compatibility/2006">
              <mc:Choice xmlns:v="urn:schemas-microsoft-com:vml" Requires="v">
                <p:oleObj spid="_x0000_s8225" name="包装程序外壳对象" showAsIcon="1" r:id="rId3" imgW="927000" imgH="409680" progId="Package">
                  <p:embed/>
                </p:oleObj>
              </mc:Choice>
              <mc:Fallback>
                <p:oleObj name="包装程序外壳对象" showAsIcon="1" r:id="rId3" imgW="927000" imgH="409680" progId="Package">
                  <p:embed/>
                  <p:pic>
                    <p:nvPicPr>
                      <p:cNvPr id="0" name=""/>
                      <p:cNvPicPr/>
                      <p:nvPr/>
                    </p:nvPicPr>
                    <p:blipFill>
                      <a:blip r:embed="rId4"/>
                      <a:stretch>
                        <a:fillRect/>
                      </a:stretch>
                    </p:blipFill>
                    <p:spPr>
                      <a:xfrm>
                        <a:off x="4932040" y="6021288"/>
                        <a:ext cx="927100"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17138642"/>
              </p:ext>
            </p:extLst>
          </p:nvPr>
        </p:nvGraphicFramePr>
        <p:xfrm>
          <a:off x="5364088" y="5805264"/>
          <a:ext cx="3411686" cy="753468"/>
        </p:xfrm>
        <a:graphic>
          <a:graphicData uri="http://schemas.openxmlformats.org/presentationml/2006/ole">
            <mc:AlternateContent xmlns:mc="http://schemas.openxmlformats.org/markup-compatibility/2006">
              <mc:Choice xmlns:v="urn:schemas-microsoft-com:vml" Requires="v">
                <p:oleObj spid="_x0000_s8226"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5364088" y="5805264"/>
                        <a:ext cx="3411686" cy="753468"/>
                      </a:xfrm>
                      <a:prstGeom prst="rect">
                        <a:avLst/>
                      </a:prstGeom>
                    </p:spPr>
                  </p:pic>
                </p:oleObj>
              </mc:Fallback>
            </mc:AlternateContent>
          </a:graphicData>
        </a:graphic>
      </p:graphicFrame>
      <p:pic>
        <p:nvPicPr>
          <p:cNvPr id="8194" name="Picture 2" descr="C:\Users\once\Desktop\讲座资料\hierchrary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9538" y="903288"/>
            <a:ext cx="12192001" cy="954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09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err="1"/>
              <a:t>mtk</a:t>
            </a:r>
            <a:r>
              <a:rPr lang="zh-CN" altLang="en-US" dirty="0"/>
              <a:t>提供的工具看</a:t>
            </a:r>
            <a:r>
              <a:rPr lang="en-US" altLang="zh-CN" dirty="0" err="1"/>
              <a:t>mtklog</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Gat</a:t>
            </a:r>
            <a:r>
              <a:rPr lang="zh-CN" altLang="en-US" dirty="0" smtClean="0"/>
              <a:t>工具 分析和查看</a:t>
            </a:r>
            <a:r>
              <a:rPr lang="en-US" altLang="zh-CN" dirty="0" err="1" smtClean="0"/>
              <a:t>aee</a:t>
            </a:r>
            <a:r>
              <a:rPr lang="zh-CN" altLang="en-US" dirty="0" smtClean="0"/>
              <a:t>数据库</a:t>
            </a:r>
            <a:endParaRPr lang="en-US" altLang="zh-CN" dirty="0" smtClean="0"/>
          </a:p>
          <a:p>
            <a:r>
              <a:rPr lang="en-US" altLang="zh-CN" dirty="0" smtClean="0"/>
              <a:t>》ANR</a:t>
            </a:r>
            <a:r>
              <a:rPr lang="zh-CN" altLang="en-US" dirty="0" smtClean="0"/>
              <a:t>问题 查看当时的</a:t>
            </a:r>
            <a:r>
              <a:rPr lang="en-US" altLang="zh-CN" dirty="0" err="1" smtClean="0"/>
              <a:t>cpu</a:t>
            </a:r>
            <a:r>
              <a:rPr lang="zh-CN" altLang="en-US" dirty="0" smtClean="0"/>
              <a:t>占用， </a:t>
            </a:r>
            <a:r>
              <a:rPr lang="en-US" altLang="zh-CN" dirty="0" smtClean="0"/>
              <a:t>IO</a:t>
            </a:r>
            <a:r>
              <a:rPr lang="zh-CN" altLang="en-US" dirty="0" smtClean="0"/>
              <a:t>口状态</a:t>
            </a:r>
            <a:endParaRPr lang="en-US" altLang="zh-CN" dirty="0" smtClean="0"/>
          </a:p>
          <a:p>
            <a:r>
              <a:rPr lang="en-US" altLang="zh-CN" dirty="0" smtClean="0"/>
              <a:t>》</a:t>
            </a:r>
            <a:r>
              <a:rPr lang="zh-CN" altLang="en-US" dirty="0" smtClean="0"/>
              <a:t>查看</a:t>
            </a:r>
            <a:r>
              <a:rPr lang="en-US" altLang="zh-CN" dirty="0" smtClean="0"/>
              <a:t>JE AE</a:t>
            </a:r>
            <a:r>
              <a:rPr lang="zh-CN" altLang="en-US" dirty="0" smtClean="0"/>
              <a:t>等报错信息进行完善</a:t>
            </a:r>
            <a:endParaRPr lang="en-US" altLang="zh-CN" dirty="0"/>
          </a:p>
          <a:p>
            <a:endParaRPr lang="zh-CN" altLang="en-US" dirty="0"/>
          </a:p>
        </p:txBody>
      </p:sp>
    </p:spTree>
    <p:extLst>
      <p:ext uri="{BB962C8B-B14F-4D97-AF65-F5344CB8AC3E}">
        <p14:creationId xmlns:p14="http://schemas.microsoft.com/office/powerpoint/2010/main" val="2173941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err="1"/>
              <a:t>mtk</a:t>
            </a:r>
            <a:r>
              <a:rPr lang="zh-CN" altLang="en-US" dirty="0"/>
              <a:t>提供的工具看</a:t>
            </a:r>
            <a:r>
              <a:rPr lang="en-US" altLang="zh-CN" dirty="0" err="1"/>
              <a:t>mtklog</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Gat</a:t>
            </a:r>
            <a:r>
              <a:rPr lang="zh-CN" altLang="en-US" dirty="0" smtClean="0"/>
              <a:t>工具 分析和查看</a:t>
            </a:r>
            <a:r>
              <a:rPr lang="en-US" altLang="zh-CN" dirty="0" err="1" smtClean="0"/>
              <a:t>aee</a:t>
            </a:r>
            <a:r>
              <a:rPr lang="zh-CN" altLang="en-US" dirty="0" smtClean="0"/>
              <a:t>数据库</a:t>
            </a:r>
            <a:endParaRPr lang="en-US" altLang="zh-CN" dirty="0" smtClean="0"/>
          </a:p>
          <a:p>
            <a:r>
              <a:rPr lang="en-US" altLang="zh-CN" dirty="0" smtClean="0"/>
              <a:t>》ANR</a:t>
            </a:r>
            <a:r>
              <a:rPr lang="zh-CN" altLang="en-US" dirty="0" smtClean="0"/>
              <a:t>问题 查看当时的</a:t>
            </a:r>
            <a:r>
              <a:rPr lang="en-US" altLang="zh-CN" dirty="0" err="1" smtClean="0"/>
              <a:t>cpu</a:t>
            </a:r>
            <a:r>
              <a:rPr lang="zh-CN" altLang="en-US" dirty="0" smtClean="0"/>
              <a:t>占用， </a:t>
            </a:r>
            <a:r>
              <a:rPr lang="en-US" altLang="zh-CN" dirty="0" smtClean="0"/>
              <a:t>IO</a:t>
            </a:r>
            <a:r>
              <a:rPr lang="zh-CN" altLang="en-US" dirty="0" smtClean="0"/>
              <a:t>口状态</a:t>
            </a:r>
            <a:endParaRPr lang="en-US" altLang="zh-CN" dirty="0" smtClean="0"/>
          </a:p>
          <a:p>
            <a:r>
              <a:rPr lang="en-US" altLang="zh-CN" dirty="0" smtClean="0"/>
              <a:t>》</a:t>
            </a:r>
            <a:r>
              <a:rPr lang="zh-CN" altLang="en-US" dirty="0" smtClean="0"/>
              <a:t>查看</a:t>
            </a:r>
            <a:r>
              <a:rPr lang="en-US" altLang="zh-CN" dirty="0" smtClean="0"/>
              <a:t>JE AE</a:t>
            </a:r>
            <a:r>
              <a:rPr lang="zh-CN" altLang="en-US" dirty="0" smtClean="0"/>
              <a:t>等报错信息进行完善</a:t>
            </a:r>
            <a:endParaRPr lang="en-US" altLang="zh-CN" dirty="0"/>
          </a:p>
          <a:p>
            <a:endParaRPr lang="zh-CN" altLang="en-US" dirty="0"/>
          </a:p>
        </p:txBody>
      </p:sp>
    </p:spTree>
    <p:extLst>
      <p:ext uri="{BB962C8B-B14F-4D97-AF65-F5344CB8AC3E}">
        <p14:creationId xmlns:p14="http://schemas.microsoft.com/office/powerpoint/2010/main" val="38474104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err="1"/>
              <a:t>mtk</a:t>
            </a:r>
            <a:r>
              <a:rPr lang="zh-CN" altLang="en-US" dirty="0"/>
              <a:t>提供的工具看</a:t>
            </a:r>
            <a:r>
              <a:rPr lang="en-US" altLang="zh-CN" dirty="0" err="1"/>
              <a:t>mtklog</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t>Gat</a:t>
            </a:r>
            <a:r>
              <a:rPr lang="zh-CN" altLang="en-US" dirty="0" smtClean="0"/>
              <a:t>工具 分析和查看</a:t>
            </a:r>
            <a:r>
              <a:rPr lang="en-US" altLang="zh-CN" dirty="0" err="1" smtClean="0"/>
              <a:t>aee</a:t>
            </a:r>
            <a:r>
              <a:rPr lang="zh-CN" altLang="en-US" dirty="0" smtClean="0"/>
              <a:t>数据库</a:t>
            </a:r>
            <a:endParaRPr lang="en-US" altLang="zh-CN" dirty="0" smtClean="0"/>
          </a:p>
          <a:p>
            <a:r>
              <a:rPr lang="en-US" altLang="zh-CN" dirty="0" smtClean="0"/>
              <a:t>》ANR</a:t>
            </a:r>
            <a:r>
              <a:rPr lang="zh-CN" altLang="en-US" dirty="0" smtClean="0"/>
              <a:t>问题 查看当时的</a:t>
            </a:r>
            <a:r>
              <a:rPr lang="en-US" altLang="zh-CN" dirty="0" err="1" smtClean="0"/>
              <a:t>cpu</a:t>
            </a:r>
            <a:r>
              <a:rPr lang="zh-CN" altLang="en-US" dirty="0" smtClean="0"/>
              <a:t>占用， </a:t>
            </a:r>
            <a:r>
              <a:rPr lang="en-US" altLang="zh-CN" dirty="0" smtClean="0"/>
              <a:t>IO</a:t>
            </a:r>
            <a:r>
              <a:rPr lang="zh-CN" altLang="en-US" dirty="0" smtClean="0"/>
              <a:t>口状态</a:t>
            </a:r>
            <a:endParaRPr lang="en-US" altLang="zh-CN" dirty="0" smtClean="0"/>
          </a:p>
          <a:p>
            <a:r>
              <a:rPr lang="en-US" altLang="zh-CN" dirty="0" smtClean="0"/>
              <a:t>》</a:t>
            </a:r>
            <a:r>
              <a:rPr lang="zh-CN" altLang="en-US" dirty="0" smtClean="0"/>
              <a:t>查看</a:t>
            </a:r>
            <a:r>
              <a:rPr lang="en-US" altLang="zh-CN" dirty="0" smtClean="0"/>
              <a:t>JE AE</a:t>
            </a:r>
            <a:r>
              <a:rPr lang="zh-CN" altLang="en-US" dirty="0" smtClean="0"/>
              <a:t>等报错信息进行完善</a:t>
            </a:r>
            <a:endParaRPr lang="en-US" altLang="zh-CN" dirty="0"/>
          </a:p>
          <a:p>
            <a:endParaRPr lang="zh-CN" altLang="en-US" dirty="0"/>
          </a:p>
        </p:txBody>
      </p:sp>
    </p:spTree>
    <p:extLst>
      <p:ext uri="{BB962C8B-B14F-4D97-AF65-F5344CB8AC3E}">
        <p14:creationId xmlns:p14="http://schemas.microsoft.com/office/powerpoint/2010/main" val="3847410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在终端打印过滤过的信息</a:t>
            </a:r>
            <a:r>
              <a:rPr lang="en-US" altLang="zh-CN" dirty="0"/>
              <a:t/>
            </a:r>
            <a:br>
              <a:rPr lang="en-US" altLang="zh-CN" dirty="0"/>
            </a:b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功能和添加</a:t>
            </a:r>
            <a:r>
              <a:rPr lang="en-US" altLang="zh-CN" dirty="0" smtClean="0"/>
              <a:t>log</a:t>
            </a:r>
            <a:r>
              <a:rPr lang="zh-CN" altLang="en-US" dirty="0" smtClean="0"/>
              <a:t>打印出</a:t>
            </a:r>
            <a:r>
              <a:rPr lang="en-US" altLang="zh-CN" dirty="0" smtClean="0"/>
              <a:t>log</a:t>
            </a:r>
            <a:r>
              <a:rPr lang="zh-CN" altLang="en-US" dirty="0" smtClean="0"/>
              <a:t>来看有一些重复 但也有一些场景下 尤其是时间相关性的时候来看问题 比如在进行一个动画或者一个按键信息时等这类重复性行为可以看到实时的异常情况</a:t>
            </a:r>
            <a:endParaRPr lang="en-US" altLang="zh-CN" dirty="0" smtClean="0"/>
          </a:p>
          <a:p>
            <a:r>
              <a:rPr lang="zh-CN" altLang="en-US" dirty="0" smtClean="0"/>
              <a:t>如何查看触摸屏事件 如何看实体按钮事件 如何看</a:t>
            </a:r>
            <a:r>
              <a:rPr lang="en-US" altLang="zh-CN" dirty="0" err="1" smtClean="0"/>
              <a:t>tp</a:t>
            </a:r>
            <a:r>
              <a:rPr lang="zh-CN" altLang="en-US" dirty="0" smtClean="0"/>
              <a:t>事件</a:t>
            </a:r>
            <a:endParaRPr lang="en-US" altLang="zh-CN" dirty="0" smtClean="0"/>
          </a:p>
          <a:p>
            <a:r>
              <a:rPr lang="zh-CN" altLang="en-US" dirty="0" smtClean="0"/>
              <a:t>添加了一些时间连续的</a:t>
            </a:r>
            <a:r>
              <a:rPr lang="en-US" altLang="zh-CN" dirty="0" smtClean="0"/>
              <a:t>log </a:t>
            </a:r>
            <a:r>
              <a:rPr lang="zh-CN" altLang="en-US" dirty="0" smtClean="0"/>
              <a:t>比如查看通话时间等</a:t>
            </a:r>
            <a:endParaRPr lang="en-US" altLang="zh-CN" dirty="0" smtClean="0"/>
          </a:p>
          <a:p>
            <a:endParaRPr lang="zh-CN" altLang="en-US" dirty="0"/>
          </a:p>
        </p:txBody>
      </p:sp>
    </p:spTree>
    <p:extLst>
      <p:ext uri="{BB962C8B-B14F-4D97-AF65-F5344CB8AC3E}">
        <p14:creationId xmlns:p14="http://schemas.microsoft.com/office/powerpoint/2010/main" val="773702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一些实际操作例子</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     1</a:t>
            </a:r>
            <a:r>
              <a:rPr lang="en-US" altLang="zh-CN" dirty="0" smtClean="0"/>
              <a:t>. </a:t>
            </a:r>
            <a:r>
              <a:rPr lang="zh-CN" altLang="en-US" dirty="0" smtClean="0"/>
              <a:t>单步调试</a:t>
            </a:r>
            <a:endParaRPr lang="en-US" altLang="zh-CN" dirty="0" smtClean="0"/>
          </a:p>
          <a:p>
            <a:pPr marL="457200" lvl="1" indent="0">
              <a:buNone/>
            </a:pPr>
            <a:r>
              <a:rPr lang="en-US" altLang="zh-CN" dirty="0" smtClean="0"/>
              <a:t>-</a:t>
            </a:r>
            <a:r>
              <a:rPr lang="zh-CN" altLang="en-US" dirty="0" smtClean="0"/>
              <a:t>一个设置的错误</a:t>
            </a:r>
            <a:endParaRPr lang="en-US" altLang="zh-CN" dirty="0" smtClean="0"/>
          </a:p>
          <a:p>
            <a:pPr lvl="1"/>
            <a:endParaRPr lang="en-US" altLang="zh-CN" dirty="0"/>
          </a:p>
          <a:p>
            <a:pPr marL="457200" lvl="1" indent="0">
              <a:buNone/>
            </a:pPr>
            <a:r>
              <a:rPr lang="en-US" altLang="zh-CN" dirty="0" smtClean="0"/>
              <a:t>2. </a:t>
            </a:r>
            <a:r>
              <a:rPr lang="zh-CN" altLang="en-US" dirty="0" smtClean="0"/>
              <a:t>内存泄露的错误</a:t>
            </a:r>
            <a:endParaRPr lang="en-US" altLang="zh-CN" dirty="0" smtClean="0"/>
          </a:p>
          <a:p>
            <a:pPr lvl="1">
              <a:buFontTx/>
              <a:buChar char="-"/>
            </a:pPr>
            <a:r>
              <a:rPr lang="zh-CN" altLang="en-US" dirty="0" smtClean="0"/>
              <a:t>电话进程的</a:t>
            </a:r>
            <a:r>
              <a:rPr lang="zh-CN" altLang="en-US" dirty="0" smtClean="0"/>
              <a:t>泄露</a:t>
            </a:r>
            <a:endParaRPr lang="en-US" altLang="zh-CN" dirty="0" smtClean="0"/>
          </a:p>
          <a:p>
            <a:pPr marL="457200" lvl="1" indent="0">
              <a:buNone/>
            </a:pPr>
            <a:endParaRPr lang="en-US" altLang="zh-CN" dirty="0" smtClean="0"/>
          </a:p>
          <a:p>
            <a:pPr marL="457200" lvl="1" indent="0">
              <a:buNone/>
            </a:pPr>
            <a:r>
              <a:rPr lang="en-US" altLang="zh-CN" dirty="0" smtClean="0"/>
              <a:t>3. </a:t>
            </a:r>
            <a:r>
              <a:rPr lang="zh-CN" altLang="en-US" dirty="0" smtClean="0"/>
              <a:t>界面出现非预期行为</a:t>
            </a:r>
            <a:endParaRPr lang="en-US" altLang="zh-CN" dirty="0" smtClean="0"/>
          </a:p>
          <a:p>
            <a:pPr lvl="1">
              <a:buFontTx/>
              <a:buChar char="-"/>
            </a:pPr>
            <a:r>
              <a:rPr lang="zh-CN" altLang="en-US" dirty="0" smtClean="0"/>
              <a:t>界面图标消失</a:t>
            </a:r>
            <a:endParaRPr lang="en-US" altLang="zh-CN" dirty="0" smtClean="0"/>
          </a:p>
          <a:p>
            <a:pPr lvl="1">
              <a:buFontTx/>
              <a:buChar char="-"/>
            </a:pPr>
            <a:endParaRPr lang="en-US" altLang="zh-CN" dirty="0" smtClean="0"/>
          </a:p>
        </p:txBody>
      </p:sp>
    </p:spTree>
    <p:extLst>
      <p:ext uri="{BB962C8B-B14F-4D97-AF65-F5344CB8AC3E}">
        <p14:creationId xmlns:p14="http://schemas.microsoft.com/office/powerpoint/2010/main" val="380989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常规的调试方法</a:t>
            </a:r>
            <a:endParaRPr lang="zh-CN" altLang="en-US" dirty="0"/>
          </a:p>
        </p:txBody>
      </p:sp>
      <p:sp>
        <p:nvSpPr>
          <p:cNvPr id="7" name="内容占位符 6"/>
          <p:cNvSpPr>
            <a:spLocks noGrp="1"/>
          </p:cNvSpPr>
          <p:nvPr>
            <p:ph idx="1"/>
          </p:nvPr>
        </p:nvSpPr>
        <p:spPr/>
        <p:txBody>
          <a:bodyPr>
            <a:normAutofit/>
          </a:bodyPr>
          <a:lstStyle/>
          <a:p>
            <a:r>
              <a:rPr lang="en-US" altLang="zh-CN" dirty="0" smtClean="0"/>
              <a:t>1. </a:t>
            </a:r>
            <a:r>
              <a:rPr lang="zh-CN" altLang="en-US" dirty="0" smtClean="0"/>
              <a:t>添加</a:t>
            </a:r>
            <a:r>
              <a:rPr lang="en-US" altLang="zh-CN" dirty="0" smtClean="0"/>
              <a:t>log</a:t>
            </a:r>
            <a:r>
              <a:rPr lang="zh-CN" altLang="en-US" dirty="0" smtClean="0"/>
              <a:t>跟踪流程</a:t>
            </a:r>
            <a:endParaRPr lang="en-US" altLang="zh-CN" dirty="0" smtClean="0"/>
          </a:p>
          <a:p>
            <a:r>
              <a:rPr lang="en-US" altLang="zh-CN" dirty="0" smtClean="0"/>
              <a:t>2. </a:t>
            </a:r>
            <a:r>
              <a:rPr lang="zh-CN" altLang="en-US" dirty="0" smtClean="0"/>
              <a:t>用</a:t>
            </a:r>
            <a:r>
              <a:rPr lang="en-US" altLang="zh-CN" dirty="0" smtClean="0"/>
              <a:t>Eclipse</a:t>
            </a:r>
            <a:r>
              <a:rPr lang="zh-CN" altLang="en-US" dirty="0" smtClean="0"/>
              <a:t>添加</a:t>
            </a:r>
            <a:r>
              <a:rPr lang="en-US" altLang="zh-CN" dirty="0" smtClean="0"/>
              <a:t>DEBUG</a:t>
            </a:r>
            <a:r>
              <a:rPr lang="zh-CN" altLang="en-US" dirty="0" smtClean="0"/>
              <a:t>跟踪单步调试</a:t>
            </a:r>
            <a:endParaRPr lang="en-US" altLang="zh-CN" dirty="0" smtClean="0"/>
          </a:p>
          <a:p>
            <a:r>
              <a:rPr lang="en-US" altLang="zh-CN" dirty="0" smtClean="0"/>
              <a:t>3. </a:t>
            </a:r>
            <a:r>
              <a:rPr lang="zh-CN" altLang="en-US" dirty="0" smtClean="0"/>
              <a:t>用</a:t>
            </a:r>
            <a:r>
              <a:rPr lang="en-US" altLang="zh-CN" dirty="0" smtClean="0"/>
              <a:t>Android Monitor</a:t>
            </a:r>
            <a:r>
              <a:rPr lang="zh-CN" altLang="en-US" dirty="0" smtClean="0"/>
              <a:t>查看进程资源信息</a:t>
            </a:r>
            <a:endParaRPr lang="en-US" altLang="zh-CN" dirty="0" smtClean="0"/>
          </a:p>
          <a:p>
            <a:r>
              <a:rPr lang="en-US" altLang="zh-CN" dirty="0" smtClean="0"/>
              <a:t>4. </a:t>
            </a:r>
            <a:r>
              <a:rPr lang="zh-CN" altLang="en-US" dirty="0" smtClean="0"/>
              <a:t>用</a:t>
            </a:r>
            <a:r>
              <a:rPr lang="en-US" altLang="zh-CN" dirty="0" err="1" smtClean="0"/>
              <a:t>mtk</a:t>
            </a:r>
            <a:r>
              <a:rPr lang="zh-CN" altLang="en-US" dirty="0" smtClean="0"/>
              <a:t>提供的工具看</a:t>
            </a:r>
            <a:r>
              <a:rPr lang="en-US" altLang="zh-CN" dirty="0" err="1" smtClean="0"/>
              <a:t>mtklog</a:t>
            </a:r>
            <a:endParaRPr lang="en-US" altLang="zh-CN" dirty="0" smtClean="0"/>
          </a:p>
          <a:p>
            <a:r>
              <a:rPr lang="en-US" altLang="zh-CN" dirty="0" smtClean="0"/>
              <a:t>5. </a:t>
            </a:r>
            <a:r>
              <a:rPr lang="zh-CN" altLang="en-US" dirty="0" smtClean="0"/>
              <a:t>在终端打印过滤过的信息</a:t>
            </a:r>
            <a:endParaRPr lang="zh-CN" altLang="en-US" dirty="0"/>
          </a:p>
        </p:txBody>
      </p:sp>
    </p:spTree>
    <p:extLst>
      <p:ext uri="{BB962C8B-B14F-4D97-AF65-F5344CB8AC3E}">
        <p14:creationId xmlns:p14="http://schemas.microsoft.com/office/powerpoint/2010/main" val="147471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3140968"/>
            <a:ext cx="8229600" cy="2952328"/>
          </a:xfrm>
        </p:spPr>
        <p:txBody>
          <a:bodyPr>
            <a:normAutofit fontScale="90000"/>
          </a:bodyPr>
          <a:lstStyle/>
          <a:p>
            <a:pPr algn="l"/>
            <a:r>
              <a:rPr lang="en-US" altLang="zh-CN" dirty="0" smtClean="0"/>
              <a:t/>
            </a:r>
            <a:br>
              <a:rPr lang="en-US" altLang="zh-CN" dirty="0" smtClean="0"/>
            </a:br>
            <a:r>
              <a:rPr lang="en-US" altLang="zh-CN" dirty="0"/>
              <a:t/>
            </a:r>
            <a:br>
              <a:rPr lang="en-US" altLang="zh-CN" dirty="0"/>
            </a:br>
            <a:r>
              <a:rPr lang="zh-CN" altLang="en-US" dirty="0" smtClean="0"/>
              <a:t>常见的引入故障的原因：</a:t>
            </a:r>
            <a:r>
              <a:rPr lang="en-US" altLang="zh-CN" dirty="0" smtClean="0"/>
              <a:t/>
            </a:r>
            <a:br>
              <a:rPr lang="en-US" altLang="zh-CN" dirty="0" smtClean="0"/>
            </a:br>
            <a:r>
              <a:rPr lang="en-US" altLang="zh-CN" dirty="0" smtClean="0"/>
              <a:t>1. java</a:t>
            </a:r>
            <a:r>
              <a:rPr lang="zh-CN" altLang="en-US" dirty="0" smtClean="0"/>
              <a:t>机制不熟悉 </a:t>
            </a:r>
            <a:r>
              <a:rPr lang="zh-CN" altLang="en-US" b="1" dirty="0" smtClean="0"/>
              <a:t>做了错误的引用 </a:t>
            </a:r>
            <a:r>
              <a:rPr lang="zh-CN" altLang="en-US" dirty="0" smtClean="0"/>
              <a:t>需要区分哪些是拷贝 哪些是引用。如果不是简单类型的进行了赋值 请注意一下是不是仅仅是引用拷贝。</a:t>
            </a:r>
            <a:r>
              <a:rPr lang="en-US" altLang="zh-CN" dirty="0"/>
              <a:t/>
            </a:r>
            <a:br>
              <a:rPr lang="en-US" altLang="zh-CN" dirty="0"/>
            </a:br>
            <a:r>
              <a:rPr lang="en-US" altLang="zh-CN" dirty="0" smtClean="0"/>
              <a:t>2. </a:t>
            </a:r>
            <a:r>
              <a:rPr lang="zh-CN" altLang="en-US" dirty="0" smtClean="0"/>
              <a:t>判断逻辑的段错误。 </a:t>
            </a:r>
            <a:r>
              <a:rPr lang="zh-CN" altLang="en-US" b="1" dirty="0" smtClean="0"/>
              <a:t>请在</a:t>
            </a:r>
            <a:r>
              <a:rPr lang="en-US" altLang="zh-CN" b="1" dirty="0" smtClean="0"/>
              <a:t>if else</a:t>
            </a:r>
            <a:r>
              <a:rPr lang="zh-CN" altLang="en-US" b="1" dirty="0" smtClean="0"/>
              <a:t>等代码段前后加大括号</a:t>
            </a:r>
            <a:r>
              <a:rPr lang="en-US" altLang="zh-CN" dirty="0" smtClean="0"/>
              <a:t/>
            </a:r>
            <a:br>
              <a:rPr lang="en-US" altLang="zh-CN" dirty="0" smtClean="0"/>
            </a:br>
            <a:r>
              <a:rPr lang="en-US" altLang="zh-CN" dirty="0" smtClean="0"/>
              <a:t>3. </a:t>
            </a:r>
            <a:r>
              <a:rPr lang="zh-CN" altLang="en-US" dirty="0" smtClean="0"/>
              <a:t>做了一些引用 最后</a:t>
            </a:r>
            <a:r>
              <a:rPr lang="zh-CN" altLang="en-US" b="1" dirty="0" smtClean="0"/>
              <a:t>却没有将引用置空</a:t>
            </a: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368889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3140968"/>
            <a:ext cx="8229600" cy="2952328"/>
          </a:xfrm>
        </p:spPr>
        <p:txBody>
          <a:bodyPr>
            <a:normAutofit fontScale="90000"/>
          </a:bodyPr>
          <a:lstStyle/>
          <a:p>
            <a:pPr algn="l"/>
            <a:r>
              <a:rPr lang="en-US" altLang="zh-CN" dirty="0" smtClean="0"/>
              <a:t/>
            </a:r>
            <a:br>
              <a:rPr lang="en-US" altLang="zh-CN" dirty="0" smtClean="0"/>
            </a:br>
            <a:r>
              <a:rPr lang="en-US" altLang="zh-CN" dirty="0"/>
              <a:t/>
            </a:r>
            <a:br>
              <a:rPr lang="en-US" altLang="zh-CN" dirty="0"/>
            </a:br>
            <a:r>
              <a:rPr lang="en-US" altLang="zh-CN" dirty="0" smtClean="0"/>
              <a:t>4. </a:t>
            </a:r>
            <a:r>
              <a:rPr lang="zh-CN" altLang="en-US" dirty="0" smtClean="0"/>
              <a:t>不好的代码习惯 没有养成尽量降低资源占用的习惯， 随手</a:t>
            </a:r>
            <a:r>
              <a:rPr lang="en-US" altLang="zh-CN" dirty="0" smtClean="0"/>
              <a:t>new</a:t>
            </a:r>
            <a:r>
              <a:rPr lang="zh-CN" altLang="en-US" dirty="0" smtClean="0"/>
              <a:t>。 比如不在</a:t>
            </a:r>
            <a:r>
              <a:rPr lang="en-US" altLang="zh-CN" dirty="0" smtClean="0"/>
              <a:t>Adapter</a:t>
            </a:r>
            <a:r>
              <a:rPr lang="zh-CN" altLang="en-US" dirty="0" smtClean="0"/>
              <a:t>里的</a:t>
            </a:r>
            <a:r>
              <a:rPr lang="en-US" altLang="zh-CN" dirty="0" err="1" smtClean="0"/>
              <a:t>getView</a:t>
            </a:r>
            <a:r>
              <a:rPr lang="zh-CN" altLang="en-US" b="1" dirty="0"/>
              <a:t>使用缓存的</a:t>
            </a:r>
            <a:r>
              <a:rPr lang="en-US" altLang="zh-CN" b="1" dirty="0" err="1"/>
              <a:t>convertView</a:t>
            </a:r>
            <a:r>
              <a:rPr lang="en-US" altLang="zh-CN" dirty="0" smtClean="0"/>
              <a:t/>
            </a:r>
            <a:br>
              <a:rPr lang="en-US" altLang="zh-CN" dirty="0" smtClean="0"/>
            </a:br>
            <a:r>
              <a:rPr lang="en-US" altLang="zh-CN" dirty="0" smtClean="0"/>
              <a:t>5. Bitmap</a:t>
            </a:r>
            <a:r>
              <a:rPr lang="zh-CN" altLang="en-US" dirty="0" smtClean="0"/>
              <a:t>对象使用完没有及时</a:t>
            </a:r>
            <a:r>
              <a:rPr lang="zh-CN" altLang="en-US" b="1" dirty="0" smtClean="0"/>
              <a:t>回收</a:t>
            </a:r>
            <a:r>
              <a:rPr lang="en-US" altLang="zh-CN" dirty="0" smtClean="0"/>
              <a:t/>
            </a:r>
            <a:br>
              <a:rPr lang="en-US" altLang="zh-CN" dirty="0" smtClean="0"/>
            </a:br>
            <a:r>
              <a:rPr lang="en-US" altLang="zh-CN" dirty="0" smtClean="0"/>
              <a:t>6. </a:t>
            </a:r>
            <a:r>
              <a:rPr lang="zh-CN" altLang="en-US" dirty="0" smtClean="0"/>
              <a:t>注册完之后 不能有效的取消注册。或者</a:t>
            </a:r>
            <a:r>
              <a:rPr lang="zh-CN" altLang="en-US" b="1" dirty="0" smtClean="0"/>
              <a:t>错误的取消注册</a:t>
            </a:r>
            <a:r>
              <a:rPr lang="zh-CN" altLang="en-US" dirty="0" smtClean="0"/>
              <a:t>。</a:t>
            </a:r>
            <a:r>
              <a:rPr lang="en-US" altLang="zh-CN" dirty="0" smtClean="0"/>
              <a:t/>
            </a:r>
            <a:br>
              <a:rPr lang="en-US" altLang="zh-CN" dirty="0" smtClean="0"/>
            </a:br>
            <a:r>
              <a:rPr lang="en-US" altLang="zh-CN" dirty="0" smtClean="0"/>
              <a:t>7. </a:t>
            </a:r>
            <a:r>
              <a:rPr lang="zh-CN" altLang="en-US" dirty="0" smtClean="0"/>
              <a:t>线程使用后</a:t>
            </a:r>
            <a:r>
              <a:rPr lang="zh-CN" altLang="en-US" b="1" dirty="0" smtClean="0"/>
              <a:t>没有有效的终止</a:t>
            </a:r>
            <a:r>
              <a:rPr lang="en-US" altLang="zh-CN" dirty="0" smtClean="0"/>
              <a:t/>
            </a:r>
            <a:br>
              <a:rPr lang="en-US" altLang="zh-CN" dirty="0" smtClean="0"/>
            </a:br>
            <a:r>
              <a:rPr lang="en-US" altLang="zh-CN" dirty="0" smtClean="0"/>
              <a:t>8.</a:t>
            </a:r>
            <a:r>
              <a:rPr lang="zh-CN" altLang="en-US" b="1" dirty="0"/>
              <a:t>资源对象没关闭造成的内存</a:t>
            </a:r>
            <a:r>
              <a:rPr lang="zh-CN" altLang="en-US" b="1" dirty="0" smtClean="0"/>
              <a:t>泄漏 比如</a:t>
            </a:r>
            <a:r>
              <a:rPr lang="en-US" altLang="zh-CN" b="1" dirty="0" smtClean="0"/>
              <a:t>cursor Stream File</a:t>
            </a: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140800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1124744"/>
            <a:ext cx="8229600" cy="4968552"/>
          </a:xfrm>
        </p:spPr>
        <p:txBody>
          <a:bodyPr>
            <a:normAutofit fontScale="90000"/>
          </a:bodyPr>
          <a:lstStyle/>
          <a:p>
            <a:pPr algn="l"/>
            <a:r>
              <a:rPr lang="en-US" altLang="zh-CN" dirty="0" smtClean="0"/>
              <a:t/>
            </a:r>
            <a:br>
              <a:rPr lang="en-US" altLang="zh-CN" dirty="0" smtClean="0"/>
            </a:br>
            <a:r>
              <a:rPr lang="en-US" altLang="zh-CN" dirty="0"/>
              <a:t/>
            </a:r>
            <a:br>
              <a:rPr lang="en-US" altLang="zh-CN" dirty="0"/>
            </a:br>
            <a:r>
              <a:rPr lang="en-US" altLang="zh-CN" dirty="0" smtClean="0"/>
              <a:t>9.</a:t>
            </a:r>
            <a:r>
              <a:rPr lang="zh-CN" altLang="en-US" dirty="0"/>
              <a:t>在线程中操作</a:t>
            </a:r>
            <a:r>
              <a:rPr lang="en-US" altLang="zh-CN" dirty="0"/>
              <a:t>UI</a:t>
            </a:r>
            <a:r>
              <a:rPr lang="zh-CN" altLang="en-US" dirty="0" smtClean="0"/>
              <a:t>界面</a:t>
            </a:r>
            <a:r>
              <a:rPr lang="en-US" altLang="zh-CN" dirty="0" smtClean="0"/>
              <a:t>. </a:t>
            </a:r>
            <a:r>
              <a:rPr lang="zh-CN" altLang="en-US" dirty="0" smtClean="0"/>
              <a:t>用</a:t>
            </a:r>
            <a:r>
              <a:rPr lang="en-US" altLang="zh-CN" dirty="0" err="1" smtClean="0"/>
              <a:t>runOnUIThread</a:t>
            </a:r>
            <a:r>
              <a:rPr lang="zh-CN" altLang="en-US" dirty="0" smtClean="0"/>
              <a:t>或者</a:t>
            </a:r>
            <a:r>
              <a:rPr lang="en-US" altLang="zh-CN" dirty="0" smtClean="0"/>
              <a:t>Handler</a:t>
            </a:r>
            <a:r>
              <a:rPr lang="zh-CN" altLang="en-US" dirty="0" smtClean="0"/>
              <a:t>注意</a:t>
            </a:r>
            <a:r>
              <a:rPr lang="en-US" altLang="zh-CN" b="1" dirty="0" smtClean="0"/>
              <a:t>Handler</a:t>
            </a:r>
            <a:r>
              <a:rPr lang="zh-CN" altLang="en-US" b="1" dirty="0" smtClean="0"/>
              <a:t>也有泄露</a:t>
            </a:r>
            <a:r>
              <a:rPr lang="en-US" altLang="zh-CN" dirty="0" smtClean="0"/>
              <a:t/>
            </a:r>
            <a:br>
              <a:rPr lang="en-US" altLang="zh-CN" dirty="0" smtClean="0"/>
            </a:br>
            <a:r>
              <a:rPr lang="en-US" altLang="zh-CN" dirty="0" smtClean="0"/>
              <a:t>10. </a:t>
            </a:r>
            <a:r>
              <a:rPr lang="zh-CN" altLang="en-US" dirty="0" smtClean="0"/>
              <a:t>主线程负担太重。 尝试</a:t>
            </a:r>
            <a:r>
              <a:rPr lang="zh-CN" altLang="en-US" b="1" dirty="0" smtClean="0"/>
              <a:t>将重任务放后台运行</a:t>
            </a:r>
            <a:r>
              <a:rPr lang="zh-CN" altLang="en-US" dirty="0" smtClean="0"/>
              <a:t>。</a:t>
            </a:r>
            <a:r>
              <a:rPr lang="en-US" altLang="zh-CN" dirty="0"/>
              <a:t/>
            </a:r>
            <a:br>
              <a:rPr lang="en-US" altLang="zh-CN" dirty="0"/>
            </a:br>
            <a:r>
              <a:rPr lang="en-US" altLang="zh-CN" dirty="0" smtClean="0"/>
              <a:t>11. </a:t>
            </a:r>
            <a:r>
              <a:rPr lang="zh-CN" altLang="en-US" b="1" dirty="0" smtClean="0"/>
              <a:t>过多的使用广播</a:t>
            </a:r>
            <a:r>
              <a:rPr lang="zh-CN" altLang="en-US" dirty="0" smtClean="0"/>
              <a:t>。 可以尝试</a:t>
            </a:r>
            <a:r>
              <a:rPr lang="en-US" altLang="zh-CN" dirty="0" err="1" smtClean="0"/>
              <a:t>LocalBroadcastReceiver</a:t>
            </a:r>
            <a:r>
              <a:rPr lang="en-US" altLang="zh-CN" dirty="0" smtClean="0"/>
              <a:t/>
            </a:r>
            <a:br>
              <a:rPr lang="en-US" altLang="zh-CN" dirty="0" smtClean="0"/>
            </a:br>
            <a:r>
              <a:rPr lang="en-US" altLang="zh-CN" dirty="0" smtClean="0"/>
              <a:t>12. </a:t>
            </a:r>
            <a:r>
              <a:rPr lang="zh-CN" altLang="en-US" dirty="0"/>
              <a:t>判</a:t>
            </a:r>
            <a:r>
              <a:rPr lang="zh-CN" altLang="en-US" dirty="0" smtClean="0"/>
              <a:t>空过少， </a:t>
            </a:r>
            <a:r>
              <a:rPr lang="zh-CN" altLang="en-US" b="1" dirty="0" smtClean="0"/>
              <a:t>代码太长</a:t>
            </a:r>
            <a:r>
              <a:rPr lang="en-US" altLang="zh-CN" dirty="0" smtClean="0"/>
              <a:t/>
            </a:r>
            <a:br>
              <a:rPr lang="en-US" altLang="zh-CN" dirty="0" smtClean="0"/>
            </a:br>
            <a:r>
              <a:rPr lang="en-US" altLang="zh-CN" dirty="0" smtClean="0"/>
              <a:t>13. </a:t>
            </a:r>
            <a:r>
              <a:rPr lang="zh-CN" altLang="en-US" b="1" dirty="0" smtClean="0"/>
              <a:t>异常处理不够完善</a:t>
            </a: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825492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836712"/>
            <a:ext cx="8229600" cy="5256584"/>
          </a:xfrm>
        </p:spPr>
        <p:txBody>
          <a:bodyPr>
            <a:normAutofit fontScale="90000"/>
          </a:bodyPr>
          <a:lstStyle/>
          <a:p>
            <a:pPr algn="l"/>
            <a:r>
              <a:rPr lang="en-US" altLang="zh-CN" dirty="0" smtClean="0"/>
              <a:t/>
            </a:r>
            <a:br>
              <a:rPr lang="en-US" altLang="zh-CN" dirty="0" smtClean="0"/>
            </a:br>
            <a:r>
              <a:rPr lang="en-US" altLang="zh-CN" dirty="0"/>
              <a:t/>
            </a:r>
            <a:br>
              <a:rPr lang="en-US" altLang="zh-CN" dirty="0"/>
            </a:br>
            <a:r>
              <a:rPr lang="zh-CN" altLang="en-US" dirty="0" smtClean="0"/>
              <a:t>有效的复现步骤能够大大缩短解决问题的时间</a:t>
            </a:r>
            <a:r>
              <a:rPr lang="en-US" altLang="zh-CN" dirty="0" smtClean="0"/>
              <a:t/>
            </a:r>
            <a:br>
              <a:rPr lang="en-US" altLang="zh-CN" dirty="0" smtClean="0"/>
            </a:br>
            <a:r>
              <a:rPr lang="en-US" altLang="zh-CN" dirty="0" smtClean="0"/>
              <a:t/>
            </a:r>
            <a:br>
              <a:rPr lang="en-US" altLang="zh-CN" dirty="0" smtClean="0"/>
            </a:br>
            <a:r>
              <a:rPr lang="zh-CN" altLang="en-US" dirty="0"/>
              <a:t>多</a:t>
            </a:r>
            <a:r>
              <a:rPr lang="zh-CN" altLang="en-US" dirty="0" smtClean="0"/>
              <a:t>做差分 降低代码分支检查的工作量</a:t>
            </a:r>
            <a:r>
              <a:rPr lang="en-US" altLang="zh-CN" dirty="0" smtClean="0"/>
              <a:t/>
            </a:r>
            <a:br>
              <a:rPr lang="en-US" altLang="zh-CN" dirty="0" smtClean="0"/>
            </a:br>
            <a:r>
              <a:rPr lang="en-US" altLang="zh-CN" dirty="0"/>
              <a:t/>
            </a:r>
            <a:br>
              <a:rPr lang="en-US" altLang="zh-CN" dirty="0"/>
            </a:br>
            <a:r>
              <a:rPr lang="zh-CN" altLang="en-US" dirty="0" smtClean="0"/>
              <a:t>多看</a:t>
            </a:r>
            <a:r>
              <a:rPr lang="en-US" altLang="zh-CN" dirty="0" smtClean="0"/>
              <a:t>E</a:t>
            </a:r>
            <a:r>
              <a:rPr lang="zh-CN" altLang="en-US" dirty="0" smtClean="0"/>
              <a:t>级别的</a:t>
            </a:r>
            <a:r>
              <a:rPr lang="en-US" altLang="zh-CN" dirty="0" smtClean="0"/>
              <a:t>log </a:t>
            </a:r>
            <a:r>
              <a:rPr lang="zh-CN" altLang="en-US" dirty="0" smtClean="0"/>
              <a:t>可以开着</a:t>
            </a:r>
            <a:r>
              <a:rPr lang="en-US" altLang="zh-CN" dirty="0" smtClean="0"/>
              <a:t>log</a:t>
            </a:r>
            <a:r>
              <a:rPr lang="zh-CN" altLang="en-US" dirty="0" smtClean="0"/>
              <a:t>跑几天之后看一下</a:t>
            </a:r>
            <a:r>
              <a:rPr lang="en-US" altLang="zh-CN" dirty="0" smtClean="0"/>
              <a:t>log </a:t>
            </a:r>
            <a:r>
              <a:rPr lang="zh-CN" altLang="en-US" dirty="0" smtClean="0"/>
              <a:t>如果有</a:t>
            </a:r>
            <a:r>
              <a:rPr lang="en-US" altLang="zh-CN" dirty="0" err="1" smtClean="0"/>
              <a:t>aee</a:t>
            </a:r>
            <a:r>
              <a:rPr lang="zh-CN" altLang="en-US" dirty="0" smtClean="0"/>
              <a:t>重点关注</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2546534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57200" y="836712"/>
            <a:ext cx="8229600" cy="5256584"/>
          </a:xfrm>
        </p:spPr>
        <p:txBody>
          <a:bodyPr>
            <a:normAutofit fontScale="90000"/>
          </a:bodyPr>
          <a:lstStyle/>
          <a:p>
            <a:pPr algn="l"/>
            <a:r>
              <a:rPr lang="en-US" altLang="zh-CN" dirty="0" smtClean="0"/>
              <a:t/>
            </a:r>
            <a:br>
              <a:rPr lang="en-US" altLang="zh-CN" dirty="0" smtClean="0"/>
            </a:br>
            <a:r>
              <a:rPr lang="en-US" altLang="zh-CN" dirty="0"/>
              <a:t/>
            </a:r>
            <a:br>
              <a:rPr lang="en-US" altLang="zh-CN" dirty="0"/>
            </a:br>
            <a:r>
              <a:rPr lang="zh-CN" altLang="en-US" dirty="0" smtClean="0"/>
              <a:t>如果可以尽量用</a:t>
            </a:r>
            <a:r>
              <a:rPr lang="en-US" altLang="zh-CN" dirty="0" smtClean="0"/>
              <a:t>eclipse</a:t>
            </a:r>
            <a:r>
              <a:rPr lang="zh-CN" altLang="en-US" dirty="0" smtClean="0"/>
              <a:t>进行开发调试</a:t>
            </a:r>
            <a:r>
              <a:rPr lang="en-US" altLang="zh-CN" dirty="0" smtClean="0"/>
              <a:t/>
            </a:r>
            <a:br>
              <a:rPr lang="en-US" altLang="zh-CN" dirty="0" smtClean="0"/>
            </a:br>
            <a:r>
              <a:rPr lang="en-US" altLang="zh-CN" dirty="0" smtClean="0"/>
              <a:t/>
            </a:r>
            <a:br>
              <a:rPr lang="en-US" altLang="zh-CN" dirty="0" smtClean="0"/>
            </a:br>
            <a:r>
              <a:rPr lang="zh-CN" altLang="en-US" dirty="0" smtClean="0"/>
              <a:t>在代码里检索 建议善用</a:t>
            </a:r>
            <a:r>
              <a:rPr lang="en-US" altLang="zh-CN" dirty="0" smtClean="0"/>
              <a:t>shell</a:t>
            </a:r>
            <a:r>
              <a:rPr lang="zh-CN" altLang="en-US" dirty="0" smtClean="0"/>
              <a:t>命令 猜测全局关联</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endParaRPr lang="zh-CN" altLang="en-US" dirty="0"/>
          </a:p>
        </p:txBody>
      </p:sp>
    </p:spTree>
    <p:extLst>
      <p:ext uri="{BB962C8B-B14F-4D97-AF65-F5344CB8AC3E}">
        <p14:creationId xmlns:p14="http://schemas.microsoft.com/office/powerpoint/2010/main" val="316332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添加</a:t>
            </a:r>
            <a:r>
              <a:rPr lang="en-US" altLang="zh-CN" dirty="0"/>
              <a:t>log</a:t>
            </a:r>
            <a:r>
              <a:rPr lang="zh-CN" altLang="en-US" dirty="0"/>
              <a:t>跟踪流程</a:t>
            </a:r>
            <a:r>
              <a:rPr lang="en-US" altLang="zh-CN" dirty="0"/>
              <a:t/>
            </a:r>
            <a:br>
              <a:rPr lang="en-US" altLang="zh-CN" dirty="0"/>
            </a:b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sz="2400" dirty="0" smtClean="0"/>
              <a:t>比较常规，根据习惯添加自己需要的</a:t>
            </a:r>
            <a:r>
              <a:rPr lang="en-US" altLang="zh-CN" sz="2400" dirty="0" smtClean="0"/>
              <a:t>log </a:t>
            </a:r>
            <a:r>
              <a:rPr lang="zh-CN" altLang="en-US" sz="2400" dirty="0" smtClean="0"/>
              <a:t>不做详述 仅提一些建议</a:t>
            </a:r>
            <a:endParaRPr lang="en-US" altLang="zh-CN" sz="2400" dirty="0" smtClean="0"/>
          </a:p>
          <a:p>
            <a:r>
              <a:rPr lang="zh-CN" altLang="en-US" sz="2400" dirty="0" smtClean="0"/>
              <a:t>添加删除</a:t>
            </a:r>
            <a:r>
              <a:rPr lang="en-US" altLang="zh-CN" sz="2400" dirty="0" smtClean="0"/>
              <a:t>log</a:t>
            </a:r>
            <a:r>
              <a:rPr lang="zh-CN" altLang="en-US" sz="2400" dirty="0" smtClean="0"/>
              <a:t>需要注意控制 注意不能引入新问题 比如</a:t>
            </a:r>
            <a:r>
              <a:rPr lang="en-US" altLang="zh-CN" sz="2400" dirty="0" smtClean="0"/>
              <a:t>if</a:t>
            </a:r>
            <a:r>
              <a:rPr lang="zh-CN" altLang="en-US" sz="2400" dirty="0" smtClean="0"/>
              <a:t>如果没有</a:t>
            </a:r>
            <a:r>
              <a:rPr lang="en-US" altLang="zh-CN" sz="2400" dirty="0" smtClean="0"/>
              <a:t>{}</a:t>
            </a:r>
            <a:r>
              <a:rPr lang="zh-CN" altLang="en-US" sz="2400" dirty="0" smtClean="0"/>
              <a:t>删除</a:t>
            </a:r>
            <a:r>
              <a:rPr lang="en-US" altLang="zh-CN" sz="2400" dirty="0" smtClean="0"/>
              <a:t>if</a:t>
            </a:r>
            <a:r>
              <a:rPr lang="zh-CN" altLang="en-US" sz="2400" dirty="0" smtClean="0"/>
              <a:t>可能导致问题</a:t>
            </a:r>
            <a:endParaRPr lang="en-US" altLang="zh-CN" sz="2400" dirty="0" smtClean="0"/>
          </a:p>
          <a:p>
            <a:r>
              <a:rPr lang="zh-CN" altLang="en-US" sz="2400" dirty="0" smtClean="0"/>
              <a:t>添加</a:t>
            </a:r>
            <a:r>
              <a:rPr lang="en-US" altLang="zh-CN" sz="2400" dirty="0" smtClean="0"/>
              <a:t>log</a:t>
            </a:r>
            <a:r>
              <a:rPr lang="zh-CN" altLang="en-US" sz="2400" dirty="0" smtClean="0"/>
              <a:t>不要打印太多 最好是不放嵌套里 实在需要最好是加入自己需要的一些条件限制</a:t>
            </a:r>
            <a:endParaRPr lang="en-US" altLang="zh-CN" sz="2400" dirty="0" smtClean="0"/>
          </a:p>
          <a:p>
            <a:r>
              <a:rPr lang="en-US" altLang="zh-CN" sz="2400" dirty="0"/>
              <a:t>Log</a:t>
            </a:r>
            <a:r>
              <a:rPr lang="zh-CN" altLang="en-US" sz="2400" dirty="0"/>
              <a:t>也不是越少越好，如果项目中有一些地方在开发中发现缺少</a:t>
            </a:r>
            <a:r>
              <a:rPr lang="en-US" altLang="zh-CN" sz="2400" dirty="0"/>
              <a:t>log</a:t>
            </a:r>
            <a:r>
              <a:rPr lang="zh-CN" altLang="en-US" sz="2400" dirty="0"/>
              <a:t>，适当添加一些</a:t>
            </a:r>
            <a:r>
              <a:rPr lang="en-US" altLang="zh-CN" sz="2400" dirty="0"/>
              <a:t>log</a:t>
            </a:r>
            <a:r>
              <a:rPr lang="zh-CN" altLang="en-US" sz="2400" dirty="0"/>
              <a:t>方便以后复现问题</a:t>
            </a:r>
            <a:endParaRPr lang="en-US" altLang="zh-CN" sz="2400" dirty="0"/>
          </a:p>
          <a:p>
            <a:r>
              <a:rPr lang="zh-CN" altLang="en-US" sz="2400" dirty="0"/>
              <a:t>添加</a:t>
            </a:r>
            <a:r>
              <a:rPr lang="en-US" altLang="zh-CN" sz="2400" dirty="0"/>
              <a:t>log </a:t>
            </a:r>
            <a:r>
              <a:rPr lang="zh-CN" altLang="en-US" sz="2400" dirty="0"/>
              <a:t>有时候是宁可多加一些 比如各条件分支里面都有</a:t>
            </a:r>
            <a:r>
              <a:rPr lang="en-US" altLang="zh-CN" sz="2400" dirty="0"/>
              <a:t>log </a:t>
            </a:r>
            <a:r>
              <a:rPr lang="zh-CN" altLang="en-US" sz="2400" dirty="0"/>
              <a:t>各条件变量多打印 可以一次查出问题</a:t>
            </a:r>
            <a:endParaRPr lang="en-US" altLang="zh-CN" sz="2400" dirty="0"/>
          </a:p>
          <a:p>
            <a:endParaRPr lang="en-US" altLang="zh-CN" dirty="0" smtClean="0"/>
          </a:p>
          <a:p>
            <a:endParaRPr lang="zh-CN" altLang="en-US" dirty="0"/>
          </a:p>
        </p:txBody>
      </p:sp>
    </p:spTree>
    <p:extLst>
      <p:ext uri="{BB962C8B-B14F-4D97-AF65-F5344CB8AC3E}">
        <p14:creationId xmlns:p14="http://schemas.microsoft.com/office/powerpoint/2010/main" val="388187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Eclipse</a:t>
            </a:r>
            <a:r>
              <a:rPr lang="zh-CN" altLang="en-US" dirty="0"/>
              <a:t>添加</a:t>
            </a:r>
            <a:r>
              <a:rPr lang="en-US" altLang="zh-CN" dirty="0"/>
              <a:t>DEBUG</a:t>
            </a:r>
            <a:r>
              <a:rPr lang="zh-CN" altLang="en-US" dirty="0"/>
              <a:t>跟踪单步调试</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http://www.cnblogs.com/hello2013/archive/2013/01/06/2847829.html</a:t>
            </a:r>
          </a:p>
          <a:p>
            <a:endParaRPr lang="zh-CN" altLang="en-US" dirty="0"/>
          </a:p>
        </p:txBody>
      </p:sp>
      <p:pic>
        <p:nvPicPr>
          <p:cNvPr id="1026" name="Picture 2" descr="C:\Users\once\AppData\Roaming\feiq\RichOle\3492595328.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70" y="1196752"/>
            <a:ext cx="8993340" cy="704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3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Eclipse</a:t>
            </a:r>
            <a:r>
              <a:rPr lang="zh-CN" altLang="en-US" dirty="0"/>
              <a:t>添加</a:t>
            </a:r>
            <a:r>
              <a:rPr lang="en-US" altLang="zh-CN" dirty="0"/>
              <a:t>DEBUG</a:t>
            </a:r>
            <a:r>
              <a:rPr lang="zh-CN" altLang="en-US" dirty="0"/>
              <a:t>跟踪单步调试</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http://www.cnblogs.com/hello2013/archive/2013/01/06/2847829.html</a:t>
            </a:r>
          </a:p>
          <a:p>
            <a:endParaRPr lang="zh-CN" altLang="en-US" dirty="0"/>
          </a:p>
        </p:txBody>
      </p:sp>
      <p:pic>
        <p:nvPicPr>
          <p:cNvPr id="1028" name="Picture 4" descr="C:\Users\once\AppData\Roaming\feiq\RichOle\2795574709.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40768"/>
            <a:ext cx="8988015" cy="19442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 y="3371073"/>
            <a:ext cx="9127502" cy="197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4797153"/>
            <a:ext cx="9144001" cy="2803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440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Eclipse</a:t>
            </a:r>
            <a:r>
              <a:rPr lang="zh-CN" altLang="en-US" dirty="0"/>
              <a:t>添加</a:t>
            </a:r>
            <a:r>
              <a:rPr lang="en-US" altLang="zh-CN" dirty="0"/>
              <a:t>DEBUG</a:t>
            </a:r>
            <a:r>
              <a:rPr lang="zh-CN" altLang="en-US" dirty="0"/>
              <a:t>跟踪单步调试</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t>http://www.cnblogs.com/hello2013/archive/2013/01/06/2847829.html</a:t>
            </a:r>
          </a:p>
          <a:p>
            <a:endParaRPr lang="zh-CN" altLang="en-US"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5368"/>
            <a:ext cx="9144001" cy="3811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33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fontScale="25000" lnSpcReduction="20000"/>
          </a:bodyPr>
          <a:lstStyle/>
          <a:p>
            <a:r>
              <a:rPr lang="en-US" altLang="zh-CN" sz="6000" dirty="0" smtClean="0"/>
              <a:t>1. </a:t>
            </a:r>
            <a:r>
              <a:rPr lang="zh-CN" altLang="en-US" sz="6000" dirty="0" smtClean="0"/>
              <a:t>在</a:t>
            </a:r>
            <a:r>
              <a:rPr lang="en-US" altLang="zh-CN" sz="6000" b="1" dirty="0"/>
              <a:t>DDMS</a:t>
            </a:r>
            <a:r>
              <a:rPr lang="zh-CN" altLang="en-US" sz="6000" dirty="0"/>
              <a:t>的</a:t>
            </a:r>
            <a:r>
              <a:rPr lang="en-US" altLang="zh-CN" sz="6000" dirty="0"/>
              <a:t>Devices</a:t>
            </a:r>
            <a:r>
              <a:rPr lang="zh-CN" altLang="en-US" sz="6000" dirty="0"/>
              <a:t>视图中将会显示手机设备的序列号，以及设备中正在运行的部分进程信息；</a:t>
            </a:r>
            <a:br>
              <a:rPr lang="zh-CN" altLang="en-US" sz="6000" dirty="0"/>
            </a:br>
            <a:r>
              <a:rPr lang="en-US" altLang="zh-CN" sz="6000" dirty="0"/>
              <a:t>2</a:t>
            </a:r>
            <a:r>
              <a:rPr lang="en-US" altLang="zh-CN" sz="6000" dirty="0" smtClean="0"/>
              <a:t> </a:t>
            </a:r>
            <a:r>
              <a:rPr lang="zh-CN" altLang="en-US" sz="6000" dirty="0"/>
              <a:t>点击选中想要监测的进程，比如</a:t>
            </a:r>
            <a:r>
              <a:rPr lang="en-US" altLang="zh-CN" sz="6000" dirty="0" err="1"/>
              <a:t>system_process</a:t>
            </a:r>
            <a:r>
              <a:rPr lang="zh-CN" altLang="en-US" sz="6000" dirty="0"/>
              <a:t>进程；</a:t>
            </a:r>
            <a:br>
              <a:rPr lang="zh-CN" altLang="en-US" sz="6000" dirty="0"/>
            </a:br>
            <a:r>
              <a:rPr lang="en-US" altLang="zh-CN" sz="6000" dirty="0"/>
              <a:t>3</a:t>
            </a:r>
            <a:r>
              <a:rPr lang="en-US" altLang="zh-CN" sz="6000" dirty="0" smtClean="0"/>
              <a:t> </a:t>
            </a:r>
            <a:r>
              <a:rPr lang="zh-CN" altLang="en-US" sz="6000" dirty="0"/>
              <a:t>点击选中</a:t>
            </a:r>
            <a:r>
              <a:rPr lang="en-US" altLang="zh-CN" sz="6000" dirty="0"/>
              <a:t>Devices</a:t>
            </a:r>
            <a:r>
              <a:rPr lang="zh-CN" altLang="en-US" sz="6000" dirty="0"/>
              <a:t>视图界面中最上方一排图标中的“</a:t>
            </a:r>
            <a:r>
              <a:rPr lang="en-US" altLang="zh-CN" sz="6000" dirty="0"/>
              <a:t>Update Heap”</a:t>
            </a:r>
            <a:r>
              <a:rPr lang="zh-CN" altLang="en-US" sz="6000" dirty="0"/>
              <a:t>图标；</a:t>
            </a:r>
            <a:br>
              <a:rPr lang="zh-CN" altLang="en-US" sz="6000" dirty="0"/>
            </a:br>
            <a:r>
              <a:rPr lang="en-US" altLang="zh-CN" sz="6000" dirty="0"/>
              <a:t>4</a:t>
            </a:r>
            <a:r>
              <a:rPr lang="en-US" altLang="zh-CN" sz="6000" dirty="0" smtClean="0"/>
              <a:t> </a:t>
            </a:r>
            <a:r>
              <a:rPr lang="zh-CN" altLang="en-US" sz="6000" dirty="0"/>
              <a:t>点击</a:t>
            </a:r>
            <a:r>
              <a:rPr lang="en-US" altLang="zh-CN" sz="6000" dirty="0"/>
              <a:t>Heap</a:t>
            </a:r>
            <a:r>
              <a:rPr lang="zh-CN" altLang="en-US" sz="6000" dirty="0"/>
              <a:t>视图中的“</a:t>
            </a:r>
            <a:r>
              <a:rPr lang="en-US" altLang="zh-CN" sz="6000" dirty="0"/>
              <a:t>Cause GC”</a:t>
            </a:r>
            <a:r>
              <a:rPr lang="zh-CN" altLang="en-US" sz="6000" dirty="0"/>
              <a:t>按钮；</a:t>
            </a:r>
            <a:br>
              <a:rPr lang="zh-CN" altLang="en-US" sz="6000" dirty="0"/>
            </a:br>
            <a:r>
              <a:rPr lang="en-US" altLang="zh-CN" sz="6000" dirty="0"/>
              <a:t>5</a:t>
            </a:r>
            <a:r>
              <a:rPr lang="en-US" altLang="zh-CN" sz="6000" dirty="0" smtClean="0"/>
              <a:t> </a:t>
            </a:r>
            <a:r>
              <a:rPr lang="zh-CN" altLang="en-US" sz="6000" dirty="0"/>
              <a:t>此时在</a:t>
            </a:r>
            <a:r>
              <a:rPr lang="en-US" altLang="zh-CN" sz="6000" dirty="0"/>
              <a:t>Heap</a:t>
            </a:r>
            <a:r>
              <a:rPr lang="zh-CN" altLang="en-US" sz="6000" dirty="0"/>
              <a:t>视图中就会看到当前选中的进程的内存使用量的详细情况。</a:t>
            </a:r>
            <a:br>
              <a:rPr lang="zh-CN" altLang="en-US" sz="6000" dirty="0"/>
            </a:br>
            <a:r>
              <a:rPr lang="zh-CN" altLang="en-US" sz="6000" dirty="0"/>
              <a:t>说明：</a:t>
            </a:r>
            <a:br>
              <a:rPr lang="zh-CN" altLang="en-US" sz="6000" dirty="0"/>
            </a:br>
            <a:r>
              <a:rPr lang="en-US" altLang="zh-CN" sz="6000" dirty="0"/>
              <a:t>	</a:t>
            </a:r>
            <a:r>
              <a:rPr lang="zh-CN" altLang="en-US" sz="6000" dirty="0" smtClean="0"/>
              <a:t>点击</a:t>
            </a:r>
            <a:r>
              <a:rPr lang="zh-CN" altLang="en-US" sz="6000" dirty="0"/>
              <a:t>“</a:t>
            </a:r>
            <a:r>
              <a:rPr lang="en-US" altLang="zh-CN" sz="6000" dirty="0"/>
              <a:t>Cause GC”</a:t>
            </a:r>
            <a:r>
              <a:rPr lang="zh-CN" altLang="en-US" sz="6000" dirty="0"/>
              <a:t>按钮相当于向虚拟机请求了一次</a:t>
            </a:r>
            <a:r>
              <a:rPr lang="en-US" altLang="zh-CN" sz="6000" dirty="0" err="1"/>
              <a:t>gc</a:t>
            </a:r>
            <a:r>
              <a:rPr lang="zh-CN" altLang="en-US" sz="6000" dirty="0" smtClean="0"/>
              <a:t>操作</a:t>
            </a:r>
            <a:r>
              <a:rPr lang="zh-CN" altLang="en-US" sz="6000" dirty="0"/>
              <a:t> </a:t>
            </a:r>
            <a:r>
              <a:rPr lang="zh-CN" altLang="en-US" sz="6000" dirty="0" smtClean="0"/>
              <a:t>当</a:t>
            </a:r>
            <a:r>
              <a:rPr lang="zh-CN" altLang="en-US" sz="6000" dirty="0"/>
              <a:t>内存使用信息第一次显示以后，无须再不断的点击“</a:t>
            </a:r>
            <a:r>
              <a:rPr lang="en-US" altLang="zh-CN" sz="6000" dirty="0"/>
              <a:t>Cause GC”</a:t>
            </a:r>
            <a:r>
              <a:rPr lang="zh-CN" altLang="en-US" sz="6000" dirty="0"/>
              <a:t>，</a:t>
            </a:r>
            <a:r>
              <a:rPr lang="en-US" altLang="zh-CN" sz="6000" dirty="0"/>
              <a:t>Heap</a:t>
            </a:r>
            <a:r>
              <a:rPr lang="zh-CN" altLang="en-US" sz="6000" dirty="0"/>
              <a:t>视图界面会定时刷新，在对应用的不断的操作过程中就可以看到内存使用的</a:t>
            </a:r>
            <a:r>
              <a:rPr lang="zh-CN" altLang="en-US" sz="6000" dirty="0" smtClean="0"/>
              <a:t>变化</a:t>
            </a:r>
            <a:endParaRPr lang="en-US" altLang="zh-CN" sz="6000" dirty="0" smtClean="0"/>
          </a:p>
          <a:p>
            <a:r>
              <a:rPr lang="zh-CN" altLang="en-US" sz="6000" dirty="0"/>
              <a:t/>
            </a:r>
            <a:br>
              <a:rPr lang="zh-CN" altLang="en-US" sz="6000" dirty="0"/>
            </a:br>
            <a:r>
              <a:rPr lang="zh-CN" altLang="en-US" sz="6000" dirty="0"/>
              <a:t>  如何才能知道我们的程序是否有内存泄漏的可能性呢。这里需要注意一个值：</a:t>
            </a:r>
            <a:r>
              <a:rPr lang="en-US" altLang="zh-CN" sz="6000" dirty="0"/>
              <a:t>Heap</a:t>
            </a:r>
            <a:r>
              <a:rPr lang="zh-CN" altLang="en-US" sz="6000" dirty="0"/>
              <a:t>视图中部有一个</a:t>
            </a:r>
            <a:r>
              <a:rPr lang="en-US" altLang="zh-CN" sz="6000" dirty="0"/>
              <a:t>Type</a:t>
            </a:r>
            <a:r>
              <a:rPr lang="zh-CN" altLang="en-US" sz="6000" dirty="0"/>
              <a:t>叫做</a:t>
            </a:r>
            <a:r>
              <a:rPr lang="en-US" altLang="zh-CN" sz="6000" dirty="0"/>
              <a:t>data object</a:t>
            </a:r>
            <a:r>
              <a:rPr lang="zh-CN" altLang="en-US" sz="6000" dirty="0"/>
              <a:t>，即数据对象，也就是我们的程序中大量存在的类类型的对象。在</a:t>
            </a:r>
            <a:r>
              <a:rPr lang="en-US" altLang="zh-CN" sz="6000" dirty="0"/>
              <a:t>data object</a:t>
            </a:r>
            <a:r>
              <a:rPr lang="zh-CN" altLang="en-US" sz="6000" dirty="0"/>
              <a:t>一行中有一列是“</a:t>
            </a:r>
            <a:r>
              <a:rPr lang="en-US" altLang="zh-CN" sz="6000" dirty="0"/>
              <a:t>Total Size”</a:t>
            </a:r>
            <a:r>
              <a:rPr lang="zh-CN" altLang="en-US" sz="6000" dirty="0"/>
              <a:t>，其值就是当前进程中所有</a:t>
            </a:r>
            <a:r>
              <a:rPr lang="en-US" altLang="zh-CN" sz="6000" dirty="0"/>
              <a:t>Java</a:t>
            </a:r>
            <a:r>
              <a:rPr lang="zh-CN" altLang="en-US" sz="6000" dirty="0"/>
              <a:t>数据对象的内存总量，一般情况下，这个值的大小决定了是否会有内存泄漏。可以这样判断：</a:t>
            </a:r>
            <a:br>
              <a:rPr lang="zh-CN" altLang="en-US" sz="6000" dirty="0"/>
            </a:br>
            <a:r>
              <a:rPr lang="en-US" altLang="zh-CN" sz="6000" dirty="0"/>
              <a:t>a) </a:t>
            </a:r>
            <a:r>
              <a:rPr lang="zh-CN" altLang="en-US" sz="6000" dirty="0"/>
              <a:t>不断的操作当前应用，同时注意观察</a:t>
            </a:r>
            <a:r>
              <a:rPr lang="en-US" altLang="zh-CN" sz="6000" dirty="0"/>
              <a:t>data object</a:t>
            </a:r>
            <a:r>
              <a:rPr lang="zh-CN" altLang="en-US" sz="6000" dirty="0"/>
              <a:t>的</a:t>
            </a:r>
            <a:r>
              <a:rPr lang="en-US" altLang="zh-CN" sz="6000" dirty="0"/>
              <a:t>Total Size</a:t>
            </a:r>
            <a:r>
              <a:rPr lang="zh-CN" altLang="en-US" sz="6000" dirty="0"/>
              <a:t>值；</a:t>
            </a:r>
            <a:br>
              <a:rPr lang="zh-CN" altLang="en-US" sz="6000" dirty="0"/>
            </a:br>
            <a:r>
              <a:rPr lang="en-US" altLang="zh-CN" sz="6000" dirty="0"/>
              <a:t>b) </a:t>
            </a:r>
            <a:r>
              <a:rPr lang="zh-CN" altLang="en-US" sz="6000" dirty="0"/>
              <a:t>正常情况下</a:t>
            </a:r>
            <a:r>
              <a:rPr lang="en-US" altLang="zh-CN" sz="6000" dirty="0"/>
              <a:t>Total Size</a:t>
            </a:r>
            <a:r>
              <a:rPr lang="zh-CN" altLang="en-US" sz="6000" dirty="0"/>
              <a:t>值都会稳定在一个有限的范围内，也就是说由于程序中的的代码良好，没有造成对象不被垃圾回收的情况，所以说虽然我们不断的操作会不断的生成很多对 象，而在虚拟机不断的进行</a:t>
            </a:r>
            <a:r>
              <a:rPr lang="en-US" altLang="zh-CN" sz="6000" dirty="0"/>
              <a:t>GC</a:t>
            </a:r>
            <a:r>
              <a:rPr lang="zh-CN" altLang="en-US" sz="6000" dirty="0"/>
              <a:t>的过程中，这些对象都被回收了，内存占用量会会落到一个稳定的水平；</a:t>
            </a:r>
            <a:br>
              <a:rPr lang="zh-CN" altLang="en-US" sz="6000" dirty="0"/>
            </a:br>
            <a:r>
              <a:rPr lang="en-US" altLang="zh-CN" sz="6000" dirty="0"/>
              <a:t>c) </a:t>
            </a:r>
            <a:r>
              <a:rPr lang="zh-CN" altLang="en-US" sz="6000" dirty="0"/>
              <a:t>反之如果代码中存在没有释放对象引用的情况，则</a:t>
            </a:r>
            <a:r>
              <a:rPr lang="en-US" altLang="zh-CN" sz="6000" dirty="0"/>
              <a:t>data object</a:t>
            </a:r>
            <a:r>
              <a:rPr lang="zh-CN" altLang="en-US" sz="6000" dirty="0"/>
              <a:t>的</a:t>
            </a:r>
            <a:r>
              <a:rPr lang="en-US" altLang="zh-CN" sz="6000" dirty="0"/>
              <a:t>Total Size</a:t>
            </a:r>
            <a:r>
              <a:rPr lang="zh-CN" altLang="en-US" sz="6000" dirty="0"/>
              <a:t>值在每次</a:t>
            </a:r>
            <a:r>
              <a:rPr lang="en-US" altLang="zh-CN" sz="6000" dirty="0"/>
              <a:t>GC</a:t>
            </a:r>
            <a:r>
              <a:rPr lang="zh-CN" altLang="en-US" sz="6000" dirty="0"/>
              <a:t>后不会有明显的回落，随着操作次数的增多</a:t>
            </a:r>
            <a:r>
              <a:rPr lang="en-US" altLang="zh-CN" sz="6000" dirty="0"/>
              <a:t>Total Size</a:t>
            </a:r>
            <a:r>
              <a:rPr lang="zh-CN" altLang="en-US" sz="6000" dirty="0"/>
              <a:t>的值会越来越大，</a:t>
            </a:r>
            <a:br>
              <a:rPr lang="zh-CN" altLang="en-US" sz="6000" dirty="0"/>
            </a:br>
            <a:r>
              <a:rPr lang="zh-CN" altLang="en-US" sz="6000" dirty="0"/>
              <a:t>  直到到达一个上限后导致进程被</a:t>
            </a:r>
            <a:r>
              <a:rPr lang="en-US" altLang="zh-CN" sz="6000" dirty="0"/>
              <a:t>kill</a:t>
            </a:r>
            <a:r>
              <a:rPr lang="zh-CN" altLang="en-US" sz="6000" dirty="0"/>
              <a:t>掉</a:t>
            </a:r>
            <a:r>
              <a:rPr lang="zh-CN" altLang="en-US" dirty="0"/>
              <a:t>。</a:t>
            </a:r>
          </a:p>
        </p:txBody>
      </p:sp>
    </p:spTree>
    <p:extLst>
      <p:ext uri="{BB962C8B-B14F-4D97-AF65-F5344CB8AC3E}">
        <p14:creationId xmlns:p14="http://schemas.microsoft.com/office/powerpoint/2010/main" val="25790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39292507"/>
              </p:ext>
            </p:extLst>
          </p:nvPr>
        </p:nvGraphicFramePr>
        <p:xfrm>
          <a:off x="8100392" y="6309320"/>
          <a:ext cx="547688" cy="409575"/>
        </p:xfrm>
        <a:graphic>
          <a:graphicData uri="http://schemas.openxmlformats.org/presentationml/2006/ole">
            <mc:AlternateContent xmlns:mc="http://schemas.openxmlformats.org/markup-compatibility/2006">
              <mc:Choice xmlns:v="urn:schemas-microsoft-com:vml" Requires="v">
                <p:oleObj spid="_x0000_s3112" name="包装程序外壳对象" showAsIcon="1" r:id="rId3" imgW="547560" imgH="409680" progId="Package">
                  <p:embed/>
                </p:oleObj>
              </mc:Choice>
              <mc:Fallback>
                <p:oleObj name="包装程序外壳对象" showAsIcon="1" r:id="rId3" imgW="547560" imgH="409680" progId="Package">
                  <p:embed/>
                  <p:pic>
                    <p:nvPicPr>
                      <p:cNvPr id="0" name=""/>
                      <p:cNvPicPr/>
                      <p:nvPr/>
                    </p:nvPicPr>
                    <p:blipFill>
                      <a:blip r:embed="rId4"/>
                      <a:stretch>
                        <a:fillRect/>
                      </a:stretch>
                    </p:blipFill>
                    <p:spPr>
                      <a:xfrm>
                        <a:off x="8100392" y="6309320"/>
                        <a:ext cx="547688"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34886216"/>
              </p:ext>
            </p:extLst>
          </p:nvPr>
        </p:nvGraphicFramePr>
        <p:xfrm>
          <a:off x="7236296" y="6309320"/>
          <a:ext cx="773113" cy="409575"/>
        </p:xfrm>
        <a:graphic>
          <a:graphicData uri="http://schemas.openxmlformats.org/presentationml/2006/ole">
            <mc:AlternateContent xmlns:mc="http://schemas.openxmlformats.org/markup-compatibility/2006">
              <mc:Choice xmlns:v="urn:schemas-microsoft-com:vml" Requires="v">
                <p:oleObj spid="_x0000_s3113"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7236296" y="6309320"/>
                        <a:ext cx="773113" cy="409575"/>
                      </a:xfrm>
                      <a:prstGeom prst="rect">
                        <a:avLst/>
                      </a:prstGeom>
                    </p:spPr>
                  </p:pic>
                </p:oleObj>
              </mc:Fallback>
            </mc:AlternateContent>
          </a:graphicData>
        </a:graphic>
      </p:graphicFrame>
      <p:pic>
        <p:nvPicPr>
          <p:cNvPr id="3081" name="Picture 9" descr="C:\Users\once\Desktop\讲座资料\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484785"/>
            <a:ext cx="9144000"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53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用</a:t>
            </a:r>
            <a:r>
              <a:rPr lang="en-US" altLang="zh-CN" dirty="0"/>
              <a:t>Android Monitor</a:t>
            </a:r>
            <a:r>
              <a:rPr lang="zh-CN" altLang="en-US" dirty="0"/>
              <a:t>查看进程资源信息</a:t>
            </a:r>
          </a:p>
        </p:txBody>
      </p:sp>
      <p:sp>
        <p:nvSpPr>
          <p:cNvPr id="3" name="内容占位符 2"/>
          <p:cNvSpPr>
            <a:spLocks noGrp="1"/>
          </p:cNvSpPr>
          <p:nvPr>
            <p:ph idx="1"/>
          </p:nvPr>
        </p:nvSpPr>
        <p:spPr/>
        <p:txBody>
          <a:bodyPr>
            <a:normAutofit/>
          </a:bodyPr>
          <a:lstStyle/>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456648255"/>
              </p:ext>
            </p:extLst>
          </p:nvPr>
        </p:nvGraphicFramePr>
        <p:xfrm>
          <a:off x="8100392" y="6309320"/>
          <a:ext cx="547688" cy="409575"/>
        </p:xfrm>
        <a:graphic>
          <a:graphicData uri="http://schemas.openxmlformats.org/presentationml/2006/ole">
            <mc:AlternateContent xmlns:mc="http://schemas.openxmlformats.org/markup-compatibility/2006">
              <mc:Choice xmlns:v="urn:schemas-microsoft-com:vml" Requires="v">
                <p:oleObj spid="_x0000_s4129" name="包装程序外壳对象" showAsIcon="1" r:id="rId3" imgW="547560" imgH="409680" progId="Package">
                  <p:embed/>
                </p:oleObj>
              </mc:Choice>
              <mc:Fallback>
                <p:oleObj name="包装程序外壳对象" showAsIcon="1" r:id="rId3" imgW="547560" imgH="409680" progId="Package">
                  <p:embed/>
                  <p:pic>
                    <p:nvPicPr>
                      <p:cNvPr id="0" name=""/>
                      <p:cNvPicPr/>
                      <p:nvPr/>
                    </p:nvPicPr>
                    <p:blipFill>
                      <a:blip r:embed="rId4"/>
                      <a:stretch>
                        <a:fillRect/>
                      </a:stretch>
                    </p:blipFill>
                    <p:spPr>
                      <a:xfrm>
                        <a:off x="8100392" y="6309320"/>
                        <a:ext cx="547688" cy="4095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41959203"/>
              </p:ext>
            </p:extLst>
          </p:nvPr>
        </p:nvGraphicFramePr>
        <p:xfrm>
          <a:off x="7236296" y="6309320"/>
          <a:ext cx="773113" cy="409575"/>
        </p:xfrm>
        <a:graphic>
          <a:graphicData uri="http://schemas.openxmlformats.org/presentationml/2006/ole">
            <mc:AlternateContent xmlns:mc="http://schemas.openxmlformats.org/markup-compatibility/2006">
              <mc:Choice xmlns:v="urn:schemas-microsoft-com:vml" Requires="v">
                <p:oleObj spid="_x0000_s4130" name="包装程序外壳对象" showAsIcon="1" r:id="rId5" imgW="773640" imgH="409680" progId="Package">
                  <p:embed/>
                </p:oleObj>
              </mc:Choice>
              <mc:Fallback>
                <p:oleObj name="包装程序外壳对象" showAsIcon="1" r:id="rId5" imgW="773640" imgH="409680" progId="Package">
                  <p:embed/>
                  <p:pic>
                    <p:nvPicPr>
                      <p:cNvPr id="0" name=""/>
                      <p:cNvPicPr/>
                      <p:nvPr/>
                    </p:nvPicPr>
                    <p:blipFill>
                      <a:blip r:embed="rId6"/>
                      <a:stretch>
                        <a:fillRect/>
                      </a:stretch>
                    </p:blipFill>
                    <p:spPr>
                      <a:xfrm>
                        <a:off x="7236296" y="6309320"/>
                        <a:ext cx="773113" cy="409575"/>
                      </a:xfrm>
                      <a:prstGeom prst="rect">
                        <a:avLst/>
                      </a:prstGeom>
                    </p:spPr>
                  </p:pic>
                </p:oleObj>
              </mc:Fallback>
            </mc:AlternateContent>
          </a:graphicData>
        </a:graphic>
      </p:graphicFrame>
      <p:pic>
        <p:nvPicPr>
          <p:cNvPr id="4098" name="Picture 2" descr="C:\Users\once\Desktop\讲座资料\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07" y="1196752"/>
            <a:ext cx="9223360" cy="674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065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TotalTime>
  <Words>546</Words>
  <Application>Microsoft Office PowerPoint</Application>
  <PresentationFormat>全屏显示(4:3)</PresentationFormat>
  <Paragraphs>66</Paragraphs>
  <Slides>24</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6" baseType="lpstr">
      <vt:lpstr>Office 主题</vt:lpstr>
      <vt:lpstr>包装程序外壳对象</vt:lpstr>
      <vt:lpstr>DEBUG</vt:lpstr>
      <vt:lpstr>常规的调试方法</vt:lpstr>
      <vt:lpstr>添加log跟踪流程 </vt:lpstr>
      <vt:lpstr>用Eclipse添加DEBUG跟踪单步调试 </vt:lpstr>
      <vt:lpstr>用Eclipse添加DEBUG跟踪单步调试 </vt:lpstr>
      <vt:lpstr>用Eclipse添加DEBUG跟踪单步调试 </vt:lpstr>
      <vt:lpstr>用Android Monitor查看进程资源信息</vt:lpstr>
      <vt:lpstr>用Android Monitor查看进程资源信息</vt:lpstr>
      <vt:lpstr>用Android Monitor查看进程资源信息</vt:lpstr>
      <vt:lpstr>用Android Monitor查看进程资源信息</vt:lpstr>
      <vt:lpstr>用Android Monitor查看进程资源信息</vt:lpstr>
      <vt:lpstr>用Android Monitor查看进程资源信息</vt:lpstr>
      <vt:lpstr>用Android Monitor查看进程资源信息 </vt:lpstr>
      <vt:lpstr>用Android Monitor查看进程资源信息 </vt:lpstr>
      <vt:lpstr>用mtk提供的工具看mtklog</vt:lpstr>
      <vt:lpstr>用mtk提供的工具看mtklog</vt:lpstr>
      <vt:lpstr>用mtk提供的工具看mtklog</vt:lpstr>
      <vt:lpstr>在终端打印过滤过的信息 </vt:lpstr>
      <vt:lpstr>一些实际操作例子</vt:lpstr>
      <vt:lpstr>  常见的引入故障的原因： 1. java机制不熟悉 做了错误的引用 需要区分哪些是拷贝 哪些是引用。如果不是简单类型的进行了赋值 请注意一下是不是仅仅是引用拷贝。 2. 判断逻辑的段错误。 请在if else等代码段前后加大括号 3. 做了一些引用 最后却没有将引用置空      </vt:lpstr>
      <vt:lpstr>  4. 不好的代码习惯 没有养成尽量降低资源占用的习惯， 随手new。 比如不在Adapter里的getView使用缓存的convertView 5. Bitmap对象使用完没有及时回收 6. 注册完之后 不能有效的取消注册。或者错误的取消注册。 7. 线程使用后没有有效的终止 8.资源对象没关闭造成的内存泄漏 比如cursor Stream File      </vt:lpstr>
      <vt:lpstr>  9.在线程中操作UI界面. 用runOnUIThread或者Handler注意Handler也有泄露 10. 主线程负担太重。 尝试将重任务放后台运行。 11. 过多的使用广播。 可以尝试LocalBroadcastReceiver 12. 判空过少， 代码太长 13. 异常处理不够完善    </vt:lpstr>
      <vt:lpstr>  有效的复现步骤能够大大缩短解决问题的时间  多做差分 降低代码分支检查的工作量  多看E级别的log 可以开着log跑几天之后看一下log 如果有aee重点关注     </vt:lpstr>
      <vt:lpstr>  如果可以尽量用eclipse进行开发调试  在代码里检索 建议善用shell命令 猜测全局关联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DEBUG</dc:title>
  <dc:creator>once</dc:creator>
  <cp:lastModifiedBy>once</cp:lastModifiedBy>
  <cp:revision>23</cp:revision>
  <dcterms:created xsi:type="dcterms:W3CDTF">2015-10-28T11:05:34Z</dcterms:created>
  <dcterms:modified xsi:type="dcterms:W3CDTF">2015-11-18T02:20:32Z</dcterms:modified>
</cp:coreProperties>
</file>